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65" r:id="rId4"/>
    <p:sldId id="269" r:id="rId5"/>
    <p:sldId id="275" r:id="rId6"/>
    <p:sldId id="276" r:id="rId7"/>
    <p:sldId id="277" r:id="rId8"/>
    <p:sldId id="278" r:id="rId9"/>
    <p:sldId id="279" r:id="rId10"/>
    <p:sldId id="280" r:id="rId11"/>
    <p:sldId id="281" r:id="rId12"/>
    <p:sldId id="282" r:id="rId13"/>
    <p:sldId id="262" r:id="rId14"/>
  </p:sldIdLst>
  <p:sldSz cx="12192000" cy="6858000"/>
  <p:notesSz cx="7104063" cy="10234613"/>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D689"/>
    <a:srgbClr val="D9B44D"/>
    <a:srgbClr val="D62A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3" autoAdjust="0"/>
    <p:restoredTop sz="94660"/>
  </p:normalViewPr>
  <p:slideViewPr>
    <p:cSldViewPr snapToGrid="0">
      <p:cViewPr varScale="1">
        <p:scale>
          <a:sx n="72" d="100"/>
          <a:sy n="72" d="100"/>
        </p:scale>
        <p:origin x="61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C89AE6A1-9033-4E1E-B999-E5CC9F4CF086}" type="datetimeFigureOut">
              <a:rPr lang="zh-CN" altLang="en-US" smtClean="0"/>
              <a:t>2021/5/14</a:t>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F8ED0ADD-18DC-4976-915C-8A578947B77E}" type="slidenum">
              <a:rPr lang="zh-CN" altLang="en-US" smtClean="0"/>
              <a:t>‹#›</a:t>
            </a:fld>
            <a:endParaRPr lang="zh-CN" altLang="en-US"/>
          </a:p>
        </p:txBody>
      </p:sp>
    </p:spTree>
    <p:extLst>
      <p:ext uri="{BB962C8B-B14F-4D97-AF65-F5344CB8AC3E}">
        <p14:creationId xmlns:p14="http://schemas.microsoft.com/office/powerpoint/2010/main" val="3888081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D0ADD-18DC-4976-915C-8A578947B77E}" type="slidenum">
              <a:rPr lang="zh-CN" altLang="en-US" smtClean="0"/>
              <a:t>1</a:t>
            </a:fld>
            <a:endParaRPr lang="zh-CN" altLang="en-US"/>
          </a:p>
        </p:txBody>
      </p:sp>
    </p:spTree>
    <p:extLst>
      <p:ext uri="{BB962C8B-B14F-4D97-AF65-F5344CB8AC3E}">
        <p14:creationId xmlns:p14="http://schemas.microsoft.com/office/powerpoint/2010/main" val="3255360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D0ADD-18DC-4976-915C-8A578947B77E}" type="slidenum">
              <a:rPr lang="zh-CN" altLang="en-US" smtClean="0"/>
              <a:t>2</a:t>
            </a:fld>
            <a:endParaRPr lang="zh-CN" altLang="en-US"/>
          </a:p>
        </p:txBody>
      </p:sp>
    </p:spTree>
    <p:extLst>
      <p:ext uri="{BB962C8B-B14F-4D97-AF65-F5344CB8AC3E}">
        <p14:creationId xmlns:p14="http://schemas.microsoft.com/office/powerpoint/2010/main" val="3890128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D0ADD-18DC-4976-915C-8A578947B77E}" type="slidenum">
              <a:rPr lang="zh-CN" altLang="en-US" smtClean="0"/>
              <a:t>3</a:t>
            </a:fld>
            <a:endParaRPr lang="zh-CN" altLang="en-US"/>
          </a:p>
        </p:txBody>
      </p:sp>
    </p:spTree>
    <p:extLst>
      <p:ext uri="{BB962C8B-B14F-4D97-AF65-F5344CB8AC3E}">
        <p14:creationId xmlns:p14="http://schemas.microsoft.com/office/powerpoint/2010/main" val="552598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D0ADD-18DC-4976-915C-8A578947B77E}" type="slidenum">
              <a:rPr lang="zh-CN" altLang="en-US" smtClean="0"/>
              <a:t>4</a:t>
            </a:fld>
            <a:endParaRPr lang="zh-CN" altLang="en-US"/>
          </a:p>
        </p:txBody>
      </p:sp>
    </p:spTree>
    <p:extLst>
      <p:ext uri="{BB962C8B-B14F-4D97-AF65-F5344CB8AC3E}">
        <p14:creationId xmlns:p14="http://schemas.microsoft.com/office/powerpoint/2010/main" val="2115305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D0ADD-18DC-4976-915C-8A578947B77E}" type="slidenum">
              <a:rPr lang="zh-CN" altLang="en-US" smtClean="0"/>
              <a:t>13</a:t>
            </a:fld>
            <a:endParaRPr lang="zh-CN" altLang="en-US"/>
          </a:p>
        </p:txBody>
      </p:sp>
    </p:spTree>
    <p:extLst>
      <p:ext uri="{BB962C8B-B14F-4D97-AF65-F5344CB8AC3E}">
        <p14:creationId xmlns:p14="http://schemas.microsoft.com/office/powerpoint/2010/main" val="3865527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文本框 6"/>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solidFill>
                <a:latin typeface="微软雅黑" panose="020B0503020204020204" charset="-122"/>
                <a:ea typeface="微软雅黑" panose="020B0503020204020204" charset="-122"/>
                <a:sym typeface="+mn-ea"/>
              </a:rPr>
              <a:t>感谢您下载包图网平台上提供的</a:t>
            </a:r>
            <a:r>
              <a:rPr lang="en-US" altLang="zh-CN" sz="300" dirty="0">
                <a:solidFill>
                  <a:schemeClr val="bg1"/>
                </a:solidFill>
                <a:latin typeface="微软雅黑" panose="020B0503020204020204" charset="-122"/>
                <a:ea typeface="微软雅黑" panose="020B0503020204020204" charset="-122"/>
                <a:sym typeface="+mn-ea"/>
              </a:rPr>
              <a:t>PPT</a:t>
            </a:r>
            <a:r>
              <a:rPr lang="zh-CN" altLang="en-US" sz="300" dirty="0">
                <a:solidFill>
                  <a:schemeClr val="bg1"/>
                </a:solidFill>
                <a:latin typeface="微软雅黑" panose="020B0503020204020204" charset="-122"/>
                <a:ea typeface="微软雅黑" panose="020B050302020402020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solidFill>
                <a:latin typeface="微软雅黑" panose="020B0503020204020204" charset="-122"/>
                <a:ea typeface="微软雅黑" panose="020B0503020204020204" charset="-122"/>
                <a:sym typeface="+mn-ea"/>
              </a:rPr>
              <a:t>ibaotu.com</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文本框 6"/>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solidFill>
                <a:latin typeface="微软雅黑" panose="020B0503020204020204" charset="-122"/>
                <a:ea typeface="微软雅黑" panose="020B0503020204020204" charset="-122"/>
                <a:sym typeface="+mn-ea"/>
              </a:rPr>
              <a:t>感谢您下载包图网平台上提供的</a:t>
            </a:r>
            <a:r>
              <a:rPr lang="en-US" altLang="zh-CN" sz="300" dirty="0">
                <a:solidFill>
                  <a:schemeClr val="bg1"/>
                </a:solidFill>
                <a:latin typeface="微软雅黑" panose="020B0503020204020204" charset="-122"/>
                <a:ea typeface="微软雅黑" panose="020B0503020204020204" charset="-122"/>
                <a:sym typeface="+mn-ea"/>
              </a:rPr>
              <a:t>PPT</a:t>
            </a:r>
            <a:r>
              <a:rPr lang="zh-CN" altLang="en-US" sz="300" dirty="0">
                <a:solidFill>
                  <a:schemeClr val="bg1"/>
                </a:solidFill>
                <a:latin typeface="微软雅黑" panose="020B0503020204020204" charset="-122"/>
                <a:ea typeface="微软雅黑" panose="020B050302020402020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solidFill>
                <a:latin typeface="微软雅黑" panose="020B0503020204020204" charset="-122"/>
                <a:ea typeface="微软雅黑" panose="020B0503020204020204" charset="-122"/>
                <a:sym typeface="+mn-ea"/>
              </a:rPr>
              <a:t>ibaotu.com</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文本框 6"/>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solidFill>
                <a:latin typeface="微软雅黑" panose="020B0503020204020204" charset="-122"/>
                <a:ea typeface="微软雅黑" panose="020B0503020204020204" charset="-122"/>
                <a:sym typeface="+mn-ea"/>
              </a:rPr>
              <a:t>感谢您下载包图网平台上提供的</a:t>
            </a:r>
            <a:r>
              <a:rPr lang="en-US" altLang="zh-CN" sz="300" dirty="0">
                <a:solidFill>
                  <a:schemeClr val="bg1"/>
                </a:solidFill>
                <a:latin typeface="微软雅黑" panose="020B0503020204020204" charset="-122"/>
                <a:ea typeface="微软雅黑" panose="020B0503020204020204" charset="-122"/>
                <a:sym typeface="+mn-ea"/>
              </a:rPr>
              <a:t>PPT</a:t>
            </a:r>
            <a:r>
              <a:rPr lang="zh-CN" altLang="en-US" sz="300" dirty="0">
                <a:solidFill>
                  <a:schemeClr val="bg1"/>
                </a:solidFill>
                <a:latin typeface="微软雅黑" panose="020B0503020204020204" charset="-122"/>
                <a:ea typeface="微软雅黑" panose="020B050302020402020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solidFill>
                <a:latin typeface="微软雅黑" panose="020B0503020204020204" charset="-122"/>
                <a:ea typeface="微软雅黑" panose="020B0503020204020204" charset="-122"/>
                <a:sym typeface="+mn-ea"/>
              </a:rPr>
              <a:t>ibaotu.com</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E:\图片\5a12772ac0623.jpg5a12772ac0623"/>
          <p:cNvPicPr>
            <a:picLocks noChangeAspect="1"/>
          </p:cNvPicPr>
          <p:nvPr/>
        </p:nvPicPr>
        <p:blipFill>
          <a:blip r:embed="rId3"/>
          <a:srcRect l="2088" t="4904" b="8596"/>
          <a:stretch>
            <a:fillRect/>
          </a:stretch>
        </p:blipFill>
        <p:spPr>
          <a:xfrm>
            <a:off x="-82550" y="-1270"/>
            <a:ext cx="12357100" cy="6859905"/>
          </a:xfrm>
          <a:prstGeom prst="rect">
            <a:avLst/>
          </a:prstGeom>
        </p:spPr>
      </p:pic>
      <p:sp>
        <p:nvSpPr>
          <p:cNvPr id="8" name="矩形 7"/>
          <p:cNvSpPr/>
          <p:nvPr/>
        </p:nvSpPr>
        <p:spPr>
          <a:xfrm>
            <a:off x="154380" y="234939"/>
            <a:ext cx="11744382" cy="6253986"/>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5197475" y="-1270"/>
            <a:ext cx="1796415" cy="1024255"/>
            <a:chOff x="5884" y="2245"/>
            <a:chExt cx="2525" cy="1440"/>
          </a:xfrm>
          <a:solidFill>
            <a:srgbClr val="E7D689">
              <a:alpha val="80000"/>
            </a:srgbClr>
          </a:solidFill>
        </p:grpSpPr>
        <p:sp>
          <p:nvSpPr>
            <p:cNvPr id="10" name="等腰三角形 9"/>
            <p:cNvSpPr/>
            <p:nvPr/>
          </p:nvSpPr>
          <p:spPr>
            <a:xfrm flipV="1">
              <a:off x="5884" y="2245"/>
              <a:ext cx="1672" cy="144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V="1">
              <a:off x="6737" y="2245"/>
              <a:ext cx="1672" cy="144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flipV="1">
            <a:off x="5197475" y="5834380"/>
            <a:ext cx="1796415" cy="1024255"/>
            <a:chOff x="5884" y="2245"/>
            <a:chExt cx="2525" cy="1440"/>
          </a:xfrm>
          <a:solidFill>
            <a:srgbClr val="E7D689">
              <a:alpha val="80000"/>
            </a:srgbClr>
          </a:solidFill>
        </p:grpSpPr>
        <p:sp>
          <p:nvSpPr>
            <p:cNvPr id="4" name="等腰三角形 3"/>
            <p:cNvSpPr/>
            <p:nvPr/>
          </p:nvSpPr>
          <p:spPr>
            <a:xfrm flipV="1">
              <a:off x="5884" y="2245"/>
              <a:ext cx="1672" cy="144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flipV="1">
              <a:off x="6737" y="2245"/>
              <a:ext cx="1672" cy="144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0" name="직선 연결선 3">
            <a:extLst>
              <a:ext uri="{FF2B5EF4-FFF2-40B4-BE49-F238E27FC236}">
                <a16:creationId xmlns:a16="http://schemas.microsoft.com/office/drawing/2014/main" id="{ED6FD1D5-7E09-674D-B29C-A89C580D8B15}"/>
              </a:ext>
            </a:extLst>
          </p:cNvPr>
          <p:cNvCxnSpPr/>
          <p:nvPr/>
        </p:nvCxnSpPr>
        <p:spPr>
          <a:xfrm>
            <a:off x="0" y="610816"/>
            <a:ext cx="2134766" cy="0"/>
          </a:xfrm>
          <a:prstGeom prst="line">
            <a:avLst/>
          </a:prstGeom>
          <a:ln w="19050">
            <a:solidFill>
              <a:srgbClr val="5B30BF"/>
            </a:solidFill>
          </a:ln>
        </p:spPr>
        <p:style>
          <a:lnRef idx="1">
            <a:schemeClr val="accent1"/>
          </a:lnRef>
          <a:fillRef idx="0">
            <a:schemeClr val="accent1"/>
          </a:fillRef>
          <a:effectRef idx="0">
            <a:schemeClr val="accent1"/>
          </a:effectRef>
          <a:fontRef idx="minor">
            <a:schemeClr val="tx1"/>
          </a:fontRef>
        </p:style>
      </p:cxnSp>
      <p:cxnSp>
        <p:nvCxnSpPr>
          <p:cNvPr id="21" name="직선 연결선 5">
            <a:extLst>
              <a:ext uri="{FF2B5EF4-FFF2-40B4-BE49-F238E27FC236}">
                <a16:creationId xmlns:a16="http://schemas.microsoft.com/office/drawing/2014/main" id="{1A8E255D-9760-7243-A73F-95A6B5D9143D}"/>
              </a:ext>
            </a:extLst>
          </p:cNvPr>
          <p:cNvCxnSpPr/>
          <p:nvPr/>
        </p:nvCxnSpPr>
        <p:spPr>
          <a:xfrm>
            <a:off x="10056893" y="610816"/>
            <a:ext cx="2134766" cy="0"/>
          </a:xfrm>
          <a:prstGeom prst="line">
            <a:avLst/>
          </a:prstGeom>
          <a:ln w="19050">
            <a:solidFill>
              <a:srgbClr val="5B30BF"/>
            </a:solidFill>
          </a:ln>
        </p:spPr>
        <p:style>
          <a:lnRef idx="1">
            <a:schemeClr val="accent1"/>
          </a:lnRef>
          <a:fillRef idx="0">
            <a:schemeClr val="accent1"/>
          </a:fillRef>
          <a:effectRef idx="0">
            <a:schemeClr val="accent1"/>
          </a:effectRef>
          <a:fontRef idx="minor">
            <a:schemeClr val="tx1"/>
          </a:fontRef>
        </p:style>
      </p:cxnSp>
      <p:sp>
        <p:nvSpPr>
          <p:cNvPr id="30" name="Google Shape;337;p11">
            <a:extLst>
              <a:ext uri="{FF2B5EF4-FFF2-40B4-BE49-F238E27FC236}">
                <a16:creationId xmlns:a16="http://schemas.microsoft.com/office/drawing/2014/main" id="{5F563E48-88FC-5B41-9E2C-00E788C1CF3A}"/>
              </a:ext>
            </a:extLst>
          </p:cNvPr>
          <p:cNvSpPr txBox="1">
            <a:spLocks/>
          </p:cNvSpPr>
          <p:nvPr/>
        </p:nvSpPr>
        <p:spPr>
          <a:xfrm>
            <a:off x="2492709" y="270564"/>
            <a:ext cx="7206581" cy="86913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1pPr>
            <a:lvl2pPr marR="0" lvl="1"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2pPr>
            <a:lvl3pPr marR="0" lvl="2"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3pPr>
            <a:lvl4pPr marR="0" lvl="3"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4pPr>
            <a:lvl5pPr marR="0" lvl="4"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5pPr>
            <a:lvl6pPr marR="0" lvl="5"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6pPr>
            <a:lvl7pPr marR="0" lvl="6"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7pPr>
            <a:lvl8pPr marR="0" lvl="7"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8pPr>
            <a:lvl9pPr marR="0" lvl="8"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9pPr>
          </a:lstStyle>
          <a:p>
            <a:pPr marL="0" marR="0" lvl="0" indent="0" algn="ctr" defTabSz="914400" rtl="0" eaLnBrk="1" fontAlgn="auto" latinLnBrk="0" hangingPunct="1">
              <a:lnSpc>
                <a:spcPct val="100000"/>
              </a:lnSpc>
              <a:spcBef>
                <a:spcPts val="0"/>
              </a:spcBef>
              <a:spcAft>
                <a:spcPts val="0"/>
              </a:spcAft>
              <a:buClr>
                <a:srgbClr val="19BBD5"/>
              </a:buClr>
              <a:buSzPts val="4800"/>
              <a:buFont typeface="Nixie One"/>
              <a:buNone/>
              <a:tabLst/>
              <a:defRPr/>
            </a:pPr>
            <a:r>
              <a:rPr kumimoji="0" lang="vi-VN" sz="3200" b="1" i="0" u="none" strike="noStrike" kern="0" cap="none" spc="0" normalizeH="0" baseline="0" noProof="0" dirty="0">
                <a:ln>
                  <a:noFill/>
                </a:ln>
                <a:solidFill>
                  <a:schemeClr val="tx2"/>
                </a:solidFill>
                <a:effectLst/>
                <a:uLnTx/>
                <a:uFillTx/>
                <a:latin typeface="Times New Roman" panose="02020603050405020304" pitchFamily="18" charset="0"/>
                <a:sym typeface="Nixie One"/>
              </a:rPr>
              <a:t>TRƯỜNG ĐẠI HỌC THỦ DẦU MỘT</a:t>
            </a:r>
            <a:br>
              <a:rPr kumimoji="0" lang="vi-VN" sz="3200" b="1" i="0" u="none" strike="noStrike" kern="0" cap="none" spc="0" normalizeH="0" baseline="0" noProof="0" dirty="0">
                <a:ln>
                  <a:noFill/>
                </a:ln>
                <a:solidFill>
                  <a:schemeClr val="tx2"/>
                </a:solidFill>
                <a:effectLst/>
                <a:uLnTx/>
                <a:uFillTx/>
                <a:latin typeface="Times New Roman" panose="02020603050405020304" pitchFamily="18" charset="0"/>
                <a:sym typeface="Nixie One"/>
              </a:rPr>
            </a:br>
            <a:r>
              <a:rPr kumimoji="0" lang="vi-VN" sz="3200" b="1" i="0" u="none" strike="noStrike" kern="0" cap="none" spc="0" normalizeH="0" baseline="0" noProof="0" dirty="0">
                <a:ln>
                  <a:noFill/>
                </a:ln>
                <a:solidFill>
                  <a:schemeClr val="tx2"/>
                </a:solidFill>
                <a:effectLst/>
                <a:uLnTx/>
                <a:uFillTx/>
                <a:latin typeface="Times New Roman" panose="02020603050405020304" pitchFamily="18" charset="0"/>
                <a:sym typeface="Nixie One"/>
              </a:rPr>
              <a:t>VIỆN KỸ THUẬT – CÔNG NGHỆ </a:t>
            </a:r>
          </a:p>
        </p:txBody>
      </p:sp>
      <p:sp>
        <p:nvSpPr>
          <p:cNvPr id="31" name="TextBox 30">
            <a:extLst>
              <a:ext uri="{FF2B5EF4-FFF2-40B4-BE49-F238E27FC236}">
                <a16:creationId xmlns:a16="http://schemas.microsoft.com/office/drawing/2014/main" id="{63881BCC-30A5-FE49-9D32-E44135160A7C}"/>
              </a:ext>
            </a:extLst>
          </p:cNvPr>
          <p:cNvSpPr txBox="1"/>
          <p:nvPr/>
        </p:nvSpPr>
        <p:spPr>
          <a:xfrm>
            <a:off x="523735" y="3381455"/>
            <a:ext cx="10899593" cy="954107"/>
          </a:xfrm>
          <a:prstGeom prst="rect">
            <a:avLst/>
          </a:prstGeom>
          <a:noFill/>
        </p:spPr>
        <p:txBody>
          <a:bodyPr wrap="square" rtlCol="0">
            <a:spAutoFit/>
          </a:bodyPr>
          <a:lstStyle/>
          <a:p>
            <a:pPr algn="ctr">
              <a:buClr>
                <a:srgbClr val="000000"/>
              </a:buClr>
            </a:pPr>
            <a:r>
              <a:rPr lang="vi-VN" sz="2800" b="1" kern="0" dirty="0">
                <a:solidFill>
                  <a:srgbClr val="FF0000"/>
                </a:solidFill>
                <a:latin typeface="Times New Roman" panose="02020603050405020304" pitchFamily="18" charset="0"/>
                <a:cs typeface="Times New Roman" panose="02020603050405020304" pitchFamily="18" charset="0"/>
                <a:sym typeface="Arial"/>
              </a:rPr>
              <a:t>ĐỀ TÀI: XÂY DỰNG WEBSITE QUẢN LÝ BÁN ÁO HOODIE CHO SHOP BÁN ÁO ẤM HC </a:t>
            </a:r>
          </a:p>
        </p:txBody>
      </p:sp>
      <p:sp>
        <p:nvSpPr>
          <p:cNvPr id="32" name="TextBox 31">
            <a:extLst>
              <a:ext uri="{FF2B5EF4-FFF2-40B4-BE49-F238E27FC236}">
                <a16:creationId xmlns:a16="http://schemas.microsoft.com/office/drawing/2014/main" id="{B807A719-B55D-2E4D-AF32-C1C18864439F}"/>
              </a:ext>
            </a:extLst>
          </p:cNvPr>
          <p:cNvSpPr txBox="1"/>
          <p:nvPr/>
        </p:nvSpPr>
        <p:spPr>
          <a:xfrm>
            <a:off x="7791078" y="5089078"/>
            <a:ext cx="3816424" cy="646331"/>
          </a:xfrm>
          <a:prstGeom prst="rect">
            <a:avLst/>
          </a:prstGeom>
          <a:noFill/>
        </p:spPr>
        <p:txBody>
          <a:bodyPr wrap="square" rtlCol="0">
            <a:spAutoFit/>
          </a:bodyPr>
          <a:lstStyle/>
          <a:p>
            <a:pPr defTabSz="914400" latinLnBrk="0">
              <a:buClr>
                <a:srgbClr val="000000"/>
              </a:buClr>
              <a:buFont typeface="Arial"/>
              <a:buNone/>
            </a:pPr>
            <a:r>
              <a:rPr lang="en-VN" b="1" kern="0" dirty="0">
                <a:latin typeface="Times New Roman" panose="02020603050405020304" pitchFamily="18" charset="0"/>
                <a:cs typeface="Times New Roman" panose="02020603050405020304" pitchFamily="18" charset="0"/>
                <a:sym typeface="Arial"/>
              </a:rPr>
              <a:t>Giảng viên hướng dẫn: 	</a:t>
            </a:r>
          </a:p>
          <a:p>
            <a:pPr defTabSz="914400" latinLnBrk="0">
              <a:buClr>
                <a:srgbClr val="000000"/>
              </a:buClr>
              <a:buFont typeface="Arial"/>
              <a:buNone/>
            </a:pPr>
            <a:r>
              <a:rPr lang="en-US" b="1" kern="0" dirty="0" err="1">
                <a:latin typeface="Times New Roman" panose="02020603050405020304" pitchFamily="18" charset="0"/>
                <a:cs typeface="Times New Roman" panose="02020603050405020304" pitchFamily="18" charset="0"/>
                <a:sym typeface="Arial"/>
              </a:rPr>
              <a:t>Th.S</a:t>
            </a:r>
            <a:r>
              <a:rPr lang="en-US" b="1" kern="0" dirty="0">
                <a:latin typeface="Times New Roman" panose="02020603050405020304" pitchFamily="18" charset="0"/>
                <a:cs typeface="Times New Roman" panose="02020603050405020304" pitchFamily="18" charset="0"/>
                <a:sym typeface="Arial"/>
              </a:rPr>
              <a:t> NGUYỄN HỮU VĨNH </a:t>
            </a:r>
            <a:endParaRPr lang="en-VN" b="1" kern="0" dirty="0">
              <a:latin typeface="Times New Roman" panose="02020603050405020304" pitchFamily="18" charset="0"/>
              <a:cs typeface="Times New Roman" panose="02020603050405020304" pitchFamily="18" charset="0"/>
              <a:sym typeface="Arial"/>
            </a:endParaRPr>
          </a:p>
        </p:txBody>
      </p:sp>
      <p:sp>
        <p:nvSpPr>
          <p:cNvPr id="33" name="TextBox 32">
            <a:extLst>
              <a:ext uri="{FF2B5EF4-FFF2-40B4-BE49-F238E27FC236}">
                <a16:creationId xmlns:a16="http://schemas.microsoft.com/office/drawing/2014/main" id="{4AB4ED42-5BA1-924F-AC2E-D1503CE94F68}"/>
              </a:ext>
            </a:extLst>
          </p:cNvPr>
          <p:cNvSpPr txBox="1"/>
          <p:nvPr/>
        </p:nvSpPr>
        <p:spPr>
          <a:xfrm>
            <a:off x="463656" y="5069944"/>
            <a:ext cx="5328592" cy="923330"/>
          </a:xfrm>
          <a:prstGeom prst="rect">
            <a:avLst/>
          </a:prstGeom>
          <a:noFill/>
        </p:spPr>
        <p:txBody>
          <a:bodyPr wrap="square" rtlCol="0">
            <a:spAutoFit/>
          </a:bodyPr>
          <a:lstStyle/>
          <a:p>
            <a:pPr defTabSz="914400" latinLnBrk="0">
              <a:buClr>
                <a:srgbClr val="000000"/>
              </a:buClr>
              <a:buFont typeface="Arial"/>
              <a:buNone/>
            </a:pPr>
            <a:r>
              <a:rPr lang="en-VN" b="1" kern="0" dirty="0">
                <a:latin typeface="Times New Roman" panose="02020603050405020304" pitchFamily="18" charset="0"/>
                <a:cs typeface="Times New Roman" panose="02020603050405020304" pitchFamily="18" charset="0"/>
                <a:sym typeface="Arial"/>
              </a:rPr>
              <a:t>Sinh viên thực hiện:</a:t>
            </a:r>
            <a:endParaRPr lang="en-US" b="1" kern="0" dirty="0">
              <a:latin typeface="Times New Roman" panose="02020603050405020304" pitchFamily="18" charset="0"/>
              <a:cs typeface="Times New Roman" panose="02020603050405020304" pitchFamily="18" charset="0"/>
              <a:sym typeface="Arial"/>
            </a:endParaRPr>
          </a:p>
          <a:p>
            <a:pPr>
              <a:buClr>
                <a:srgbClr val="000000"/>
              </a:buClr>
            </a:pPr>
            <a:r>
              <a:rPr lang="en-US" sz="1800" b="1" dirty="0">
                <a:effectLst/>
                <a:latin typeface="Times New Roman" panose="02020603050405020304" pitchFamily="18" charset="0"/>
                <a:ea typeface="SimSun" panose="02010600030101010101" pitchFamily="2" charset="-122"/>
              </a:rPr>
              <a:t>	</a:t>
            </a:r>
            <a:r>
              <a:rPr lang="en-US" sz="1800" b="1" dirty="0" err="1">
                <a:effectLst/>
                <a:latin typeface="Times New Roman" panose="02020603050405020304" pitchFamily="18" charset="0"/>
                <a:ea typeface="SimSun" panose="02010600030101010101" pitchFamily="2" charset="-122"/>
              </a:rPr>
              <a:t>Mã</a:t>
            </a:r>
            <a:r>
              <a:rPr lang="en-US" sz="1800" b="1" dirty="0">
                <a:effectLst/>
                <a:latin typeface="Times New Roman" panose="02020603050405020304" pitchFamily="18" charset="0"/>
                <a:ea typeface="SimSun" panose="02010600030101010101" pitchFamily="2" charset="-122"/>
              </a:rPr>
              <a:t> </a:t>
            </a:r>
            <a:r>
              <a:rPr lang="en-US" sz="1800" b="1" dirty="0" err="1">
                <a:effectLst/>
                <a:latin typeface="Times New Roman" panose="02020603050405020304" pitchFamily="18" charset="0"/>
                <a:ea typeface="SimSun" panose="02010600030101010101" pitchFamily="2" charset="-122"/>
              </a:rPr>
              <a:t>số</a:t>
            </a:r>
            <a:r>
              <a:rPr lang="en-US" sz="1800" b="1" dirty="0">
                <a:effectLst/>
                <a:latin typeface="Times New Roman" panose="02020603050405020304" pitchFamily="18" charset="0"/>
                <a:ea typeface="SimSun" panose="02010600030101010101" pitchFamily="2" charset="-122"/>
              </a:rPr>
              <a:t> </a:t>
            </a:r>
            <a:r>
              <a:rPr lang="en-US" sz="1800" b="1" dirty="0" err="1">
                <a:effectLst/>
                <a:latin typeface="Times New Roman" panose="02020603050405020304" pitchFamily="18" charset="0"/>
                <a:ea typeface="SimSun" panose="02010600030101010101" pitchFamily="2" charset="-122"/>
              </a:rPr>
              <a:t>sinh</a:t>
            </a:r>
            <a:r>
              <a:rPr lang="en-US" sz="1800" b="1" dirty="0">
                <a:effectLst/>
                <a:latin typeface="Times New Roman" panose="02020603050405020304" pitchFamily="18" charset="0"/>
                <a:ea typeface="SimSun" panose="02010600030101010101" pitchFamily="2" charset="-122"/>
              </a:rPr>
              <a:t> </a:t>
            </a:r>
            <a:r>
              <a:rPr lang="en-US" sz="1800" b="1" dirty="0" err="1">
                <a:effectLst/>
                <a:latin typeface="Times New Roman" panose="02020603050405020304" pitchFamily="18" charset="0"/>
                <a:ea typeface="SimSun" panose="02010600030101010101" pitchFamily="2" charset="-122"/>
              </a:rPr>
              <a:t>viên</a:t>
            </a:r>
            <a:r>
              <a:rPr lang="en-US" sz="1800" b="1" dirty="0">
                <a:effectLst/>
                <a:latin typeface="Times New Roman" panose="02020603050405020304" pitchFamily="18" charset="0"/>
                <a:ea typeface="SimSun" panose="02010600030101010101" pitchFamily="2" charset="-122"/>
              </a:rPr>
              <a:t>: 1724801030186</a:t>
            </a:r>
            <a:endParaRPr lang="en-VN" b="1" kern="0" dirty="0">
              <a:latin typeface="Times New Roman" panose="02020603050405020304" pitchFamily="18" charset="0"/>
              <a:cs typeface="Times New Roman" panose="02020603050405020304" pitchFamily="18" charset="0"/>
              <a:sym typeface="Arial"/>
            </a:endParaRPr>
          </a:p>
          <a:p>
            <a:pPr defTabSz="914400" latinLnBrk="0">
              <a:buClr>
                <a:srgbClr val="000000"/>
              </a:buClr>
              <a:buFont typeface="Arial"/>
              <a:buNone/>
            </a:pPr>
            <a:r>
              <a:rPr lang="en-US" b="1" kern="0" dirty="0">
                <a:latin typeface="Times New Roman" panose="02020603050405020304" pitchFamily="18" charset="0"/>
                <a:cs typeface="Times New Roman" panose="02020603050405020304" pitchFamily="18" charset="0"/>
                <a:sym typeface="Arial"/>
              </a:rPr>
              <a:t>	</a:t>
            </a:r>
            <a:r>
              <a:rPr lang="en-US" b="1" kern="0" dirty="0" err="1">
                <a:latin typeface="Times New Roman" panose="02020603050405020304" pitchFamily="18" charset="0"/>
                <a:cs typeface="Times New Roman" panose="02020603050405020304" pitchFamily="18" charset="0"/>
                <a:sym typeface="Arial"/>
              </a:rPr>
              <a:t>Đỗ</a:t>
            </a:r>
            <a:r>
              <a:rPr lang="en-US" b="1" kern="0" dirty="0">
                <a:latin typeface="Times New Roman" panose="02020603050405020304" pitchFamily="18" charset="0"/>
                <a:cs typeface="Times New Roman" panose="02020603050405020304" pitchFamily="18" charset="0"/>
                <a:sym typeface="Arial"/>
              </a:rPr>
              <a:t> </a:t>
            </a:r>
            <a:r>
              <a:rPr lang="en-US" b="1" kern="0" dirty="0" err="1">
                <a:latin typeface="Times New Roman" panose="02020603050405020304" pitchFamily="18" charset="0"/>
                <a:cs typeface="Times New Roman" panose="02020603050405020304" pitchFamily="18" charset="0"/>
                <a:sym typeface="Arial"/>
              </a:rPr>
              <a:t>Thành</a:t>
            </a:r>
            <a:r>
              <a:rPr lang="en-US" b="1" kern="0" dirty="0">
                <a:latin typeface="Times New Roman" panose="02020603050405020304" pitchFamily="18" charset="0"/>
                <a:cs typeface="Times New Roman" panose="02020603050405020304" pitchFamily="18" charset="0"/>
                <a:sym typeface="Arial"/>
              </a:rPr>
              <a:t> Danh</a:t>
            </a:r>
            <a:r>
              <a:rPr lang="en-VN" b="1" kern="0" dirty="0">
                <a:latin typeface="Times New Roman" panose="02020603050405020304" pitchFamily="18" charset="0"/>
                <a:cs typeface="Times New Roman" panose="02020603050405020304" pitchFamily="18" charset="0"/>
                <a:sym typeface="Arial"/>
              </a:rPr>
              <a:t>-  D17PM02</a:t>
            </a:r>
          </a:p>
        </p:txBody>
      </p:sp>
      <p:sp>
        <p:nvSpPr>
          <p:cNvPr id="34" name="Rectangle 33">
            <a:extLst>
              <a:ext uri="{FF2B5EF4-FFF2-40B4-BE49-F238E27FC236}">
                <a16:creationId xmlns:a16="http://schemas.microsoft.com/office/drawing/2014/main" id="{2F52A610-D88A-0E45-AFF8-76EFB0E86823}"/>
              </a:ext>
            </a:extLst>
          </p:cNvPr>
          <p:cNvSpPr/>
          <p:nvPr/>
        </p:nvSpPr>
        <p:spPr>
          <a:xfrm>
            <a:off x="2752231" y="2491477"/>
            <a:ext cx="6442602" cy="461665"/>
          </a:xfrm>
          <a:prstGeom prst="rect">
            <a:avLst/>
          </a:prstGeom>
        </p:spPr>
        <p:txBody>
          <a:bodyPr wrap="square">
            <a:spAutoFit/>
          </a:bodyPr>
          <a:lstStyle/>
          <a:p>
            <a:pPr algn="ctr"/>
            <a:r>
              <a:rPr lang="vi-VN" sz="2400" b="1" dirty="0">
                <a:solidFill>
                  <a:srgbClr val="7030A0"/>
                </a:solidFill>
                <a:latin typeface="Times New Roman" panose="02020603050405020304" pitchFamily="18" charset="0"/>
                <a:cs typeface="Times New Roman" panose="02020603050405020304" pitchFamily="18" charset="0"/>
              </a:rPr>
              <a:t>BÁO CÁO </a:t>
            </a:r>
            <a:r>
              <a:rPr lang="en-GB" sz="2400" b="1" dirty="0">
                <a:solidFill>
                  <a:srgbClr val="7030A0"/>
                </a:solidFill>
                <a:latin typeface="Times New Roman" panose="02020603050405020304" pitchFamily="18" charset="0"/>
                <a:cs typeface="Times New Roman" panose="02020603050405020304" pitchFamily="18" charset="0"/>
              </a:rPr>
              <a:t>TỐT NGHIỆP</a:t>
            </a:r>
            <a:endParaRPr lang="en-US" sz="2400" b="1" dirty="0">
              <a:solidFill>
                <a:srgbClr val="7030A0"/>
              </a:solidFill>
              <a:latin typeface="Times New Roman" panose="02020603050405020304" pitchFamily="18" charset="0"/>
              <a:cs typeface="Times New Roman" panose="02020603050405020304" pitchFamily="18" charset="0"/>
            </a:endParaRPr>
          </a:p>
        </p:txBody>
      </p:sp>
      <p:pic>
        <p:nvPicPr>
          <p:cNvPr id="35" name="Picture 2" descr="Trường Đại Học Thủ Dầu Một">
            <a:extLst>
              <a:ext uri="{FF2B5EF4-FFF2-40B4-BE49-F238E27FC236}">
                <a16:creationId xmlns:a16="http://schemas.microsoft.com/office/drawing/2014/main" id="{A9EAE5B2-0F8B-EC4B-A54D-028CA9F6D1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4420" y="1227652"/>
            <a:ext cx="2433460" cy="1184023"/>
          </a:xfrm>
          <a:prstGeom prst="rect">
            <a:avLst/>
          </a:prstGeom>
          <a:noFill/>
          <a:extLst>
            <a:ext uri="{909E8E84-426E-40DD-AFC4-6F175D3DCCD1}">
              <a14:hiddenFill xmlns:a14="http://schemas.microsoft.com/office/drawing/2010/main">
                <a:solidFill>
                  <a:srgbClr val="FFFFFF"/>
                </a:solidFill>
              </a14:hiddenFill>
            </a:ext>
          </a:extLst>
        </p:spPr>
      </p:pic>
      <p:sp>
        <p:nvSpPr>
          <p:cNvPr id="36" name="Slide Number Placeholder 1">
            <a:extLst>
              <a:ext uri="{FF2B5EF4-FFF2-40B4-BE49-F238E27FC236}">
                <a16:creationId xmlns:a16="http://schemas.microsoft.com/office/drawing/2014/main" id="{C211D3A2-A0DE-164C-BF1C-F112354CFC5F}"/>
              </a:ext>
            </a:extLst>
          </p:cNvPr>
          <p:cNvSpPr txBox="1">
            <a:spLocks/>
          </p:cNvSpPr>
          <p:nvPr/>
        </p:nvSpPr>
        <p:spPr>
          <a:xfrm>
            <a:off x="8736463" y="6502342"/>
            <a:ext cx="2844430" cy="220692"/>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E6BC638-39B7-4287-91A7-2A3DDA573295}" type="slidenum">
              <a:rPr lang="ko-KR" altLang="en-US" smtClean="0"/>
              <a:pPr/>
              <a:t>1</a:t>
            </a:fld>
            <a:endParaRPr lang="ko-KR" altLang="en-US"/>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par>
                          <p:cTn id="8" fill="hold">
                            <p:stCondLst>
                              <p:cond delay="500"/>
                            </p:stCondLst>
                            <p:childTnLst>
                              <p:par>
                                <p:cTn id="9" presetID="6"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circle(in)">
                                      <p:cBhvr>
                                        <p:cTn id="11" dur="500"/>
                                        <p:tgtEl>
                                          <p:spTgt spid="8"/>
                                        </p:tgtEl>
                                      </p:cBhvr>
                                    </p:animEffect>
                                  </p:childTnLst>
                                </p:cTn>
                              </p:par>
                            </p:childTnLst>
                          </p:cTn>
                        </p:par>
                        <p:par>
                          <p:cTn id="12" fill="hold">
                            <p:stCondLst>
                              <p:cond delay="1000"/>
                            </p:stCondLst>
                            <p:childTnLst>
                              <p:par>
                                <p:cTn id="13" presetID="2" presetClass="entr" presetSubtype="1"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 presetClass="entr" presetSubtype="4"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500" fill="hold"/>
                                        <p:tgtEl>
                                          <p:spTgt spid="3"/>
                                        </p:tgtEl>
                                        <p:attrNameLst>
                                          <p:attrName>ppt_x</p:attrName>
                                        </p:attrNameLst>
                                      </p:cBhvr>
                                      <p:tavLst>
                                        <p:tav tm="0">
                                          <p:val>
                                            <p:strVal val="#ppt_x"/>
                                          </p:val>
                                        </p:tav>
                                        <p:tav tm="100000">
                                          <p:val>
                                            <p:strVal val="#ppt_x"/>
                                          </p:val>
                                        </p:tav>
                                      </p:tavLst>
                                    </p:anim>
                                    <p:anim calcmode="lin" valueType="num">
                                      <p:cBhvr additive="base">
                                        <p:cTn id="21"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8CCA19D-2553-4DAD-BC85-33E70606915D}"/>
              </a:ext>
            </a:extLst>
          </p:cNvPr>
          <p:cNvSpPr txBox="1"/>
          <p:nvPr/>
        </p:nvSpPr>
        <p:spPr>
          <a:xfrm>
            <a:off x="742122" y="661207"/>
            <a:ext cx="6096000" cy="461665"/>
          </a:xfrm>
          <a:prstGeom prst="rect">
            <a:avLst/>
          </a:prstGeom>
          <a:noFill/>
        </p:spPr>
        <p:txBody>
          <a:bodyPr wrap="square">
            <a:spAutoFit/>
          </a:bodyPr>
          <a:lstStyle/>
          <a:p>
            <a:pPr marL="342900" indent="-342900">
              <a:buFont typeface="Wingdings" panose="05000000000000000000" pitchFamily="2" charset="2"/>
              <a:buChar char="q"/>
            </a:pPr>
            <a:r>
              <a:rPr lang="vi-VN" sz="2400" dirty="0">
                <a:latin typeface="Times New Roman" panose="02020603050405020304" pitchFamily="18" charset="0"/>
                <a:cs typeface="Times New Roman" panose="02020603050405020304" pitchFamily="18" charset="0"/>
              </a:rPr>
              <a:t> Giao diện trang quản lý đơn hàng</a:t>
            </a:r>
          </a:p>
        </p:txBody>
      </p:sp>
      <p:sp>
        <p:nvSpPr>
          <p:cNvPr id="6" name="TextBox 5">
            <a:extLst>
              <a:ext uri="{FF2B5EF4-FFF2-40B4-BE49-F238E27FC236}">
                <a16:creationId xmlns:a16="http://schemas.microsoft.com/office/drawing/2014/main" id="{BADE32A0-8C6A-46D8-8D5A-0CAE658D5728}"/>
              </a:ext>
            </a:extLst>
          </p:cNvPr>
          <p:cNvSpPr txBox="1"/>
          <p:nvPr/>
        </p:nvSpPr>
        <p:spPr>
          <a:xfrm>
            <a:off x="490108" y="0"/>
            <a:ext cx="8225459" cy="661207"/>
          </a:xfrm>
          <a:prstGeom prst="rect">
            <a:avLst/>
          </a:prstGeom>
          <a:noFill/>
        </p:spPr>
        <p:txBody>
          <a:bodyPr wrap="square" rtlCol="0">
            <a:spAutoFit/>
          </a:bodyPr>
          <a:lstStyle/>
          <a:p>
            <a:pPr>
              <a:lnSpc>
                <a:spcPct val="150000"/>
              </a:lnSpc>
              <a:defRPr/>
            </a:pPr>
            <a:r>
              <a:rPr lang="en-US" altLang="ko-KR" sz="2800" b="1" dirty="0">
                <a:solidFill>
                  <a:srgbClr val="7030A0"/>
                </a:solidFill>
                <a:latin typeface="Times New Roman" panose="02020603050405020304" pitchFamily="18" charset="0"/>
                <a:cs typeface="Times New Roman" panose="02020603050405020304" pitchFamily="18" charset="0"/>
              </a:rPr>
              <a:t>3. </a:t>
            </a:r>
            <a:r>
              <a:rPr lang="en-US" altLang="ko-KR" sz="2800" b="1" dirty="0" err="1">
                <a:solidFill>
                  <a:srgbClr val="7030A0"/>
                </a:solidFill>
                <a:latin typeface="Times New Roman" panose="02020603050405020304" pitchFamily="18" charset="0"/>
                <a:cs typeface="Times New Roman" panose="02020603050405020304" pitchFamily="18" charset="0"/>
              </a:rPr>
              <a:t>Kết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quả</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đạt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được</a:t>
            </a:r>
            <a:r>
              <a:rPr lang="en-US" altLang="ko-KR" sz="2800" b="1" dirty="0">
                <a:solidFill>
                  <a:srgbClr val="7030A0"/>
                </a:solidFill>
                <a:latin typeface="Times New Roman" panose="02020603050405020304" pitchFamily="18" charset="0"/>
                <a:cs typeface="Times New Roman" panose="02020603050405020304" pitchFamily="18" charset="0"/>
              </a:rPr>
              <a:t> </a:t>
            </a:r>
          </a:p>
        </p:txBody>
      </p:sp>
      <p:pic>
        <p:nvPicPr>
          <p:cNvPr id="8" name="Picture 7">
            <a:extLst>
              <a:ext uri="{FF2B5EF4-FFF2-40B4-BE49-F238E27FC236}">
                <a16:creationId xmlns:a16="http://schemas.microsoft.com/office/drawing/2014/main" id="{5553C03B-D63B-41BA-B49C-849937D1EE98}"/>
              </a:ext>
            </a:extLst>
          </p:cNvPr>
          <p:cNvPicPr>
            <a:picLocks noChangeAspect="1"/>
          </p:cNvPicPr>
          <p:nvPr/>
        </p:nvPicPr>
        <p:blipFill>
          <a:blip r:embed="rId2"/>
          <a:stretch>
            <a:fillRect/>
          </a:stretch>
        </p:blipFill>
        <p:spPr>
          <a:xfrm>
            <a:off x="2199361" y="1122872"/>
            <a:ext cx="9064987" cy="5720365"/>
          </a:xfrm>
          <a:prstGeom prst="rect">
            <a:avLst/>
          </a:prstGeom>
        </p:spPr>
      </p:pic>
    </p:spTree>
    <p:extLst>
      <p:ext uri="{BB962C8B-B14F-4D97-AF65-F5344CB8AC3E}">
        <p14:creationId xmlns:p14="http://schemas.microsoft.com/office/powerpoint/2010/main" val="25615309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8001E2E-FD66-4FBB-996F-DAFE7155DCE5}"/>
              </a:ext>
            </a:extLst>
          </p:cNvPr>
          <p:cNvSpPr txBox="1"/>
          <p:nvPr/>
        </p:nvSpPr>
        <p:spPr>
          <a:xfrm>
            <a:off x="583095" y="822499"/>
            <a:ext cx="6096000" cy="461665"/>
          </a:xfrm>
          <a:prstGeom prst="rect">
            <a:avLst/>
          </a:prstGeom>
          <a:noFill/>
        </p:spPr>
        <p:txBody>
          <a:bodyPr wrap="square">
            <a:spAutoFit/>
          </a:bodyPr>
          <a:lstStyle/>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Giao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lý</a:t>
            </a:r>
            <a:r>
              <a:rPr lang="en-US" sz="2400" dirty="0">
                <a:latin typeface="Times New Roman" panose="02020603050405020304" pitchFamily="18" charset="0"/>
                <a:cs typeface="Times New Roman" panose="02020603050405020304" pitchFamily="18" charset="0"/>
              </a:rPr>
              <a:t> user</a:t>
            </a:r>
          </a:p>
        </p:txBody>
      </p:sp>
      <p:sp>
        <p:nvSpPr>
          <p:cNvPr id="6" name="TextBox 5">
            <a:extLst>
              <a:ext uri="{FF2B5EF4-FFF2-40B4-BE49-F238E27FC236}">
                <a16:creationId xmlns:a16="http://schemas.microsoft.com/office/drawing/2014/main" id="{6F15DBC2-CF1A-4C37-9F15-55C1752EC86F}"/>
              </a:ext>
            </a:extLst>
          </p:cNvPr>
          <p:cNvSpPr txBox="1"/>
          <p:nvPr/>
        </p:nvSpPr>
        <p:spPr>
          <a:xfrm>
            <a:off x="291547" y="55274"/>
            <a:ext cx="8225459" cy="661207"/>
          </a:xfrm>
          <a:prstGeom prst="rect">
            <a:avLst/>
          </a:prstGeom>
          <a:noFill/>
        </p:spPr>
        <p:txBody>
          <a:bodyPr wrap="square" rtlCol="0">
            <a:spAutoFit/>
          </a:bodyPr>
          <a:lstStyle/>
          <a:p>
            <a:pPr>
              <a:lnSpc>
                <a:spcPct val="150000"/>
              </a:lnSpc>
              <a:defRPr/>
            </a:pPr>
            <a:r>
              <a:rPr lang="en-US" altLang="ko-KR" sz="2800" b="1" dirty="0">
                <a:solidFill>
                  <a:srgbClr val="7030A0"/>
                </a:solidFill>
                <a:latin typeface="Times New Roman" panose="02020603050405020304" pitchFamily="18" charset="0"/>
                <a:cs typeface="Times New Roman" panose="02020603050405020304" pitchFamily="18" charset="0"/>
              </a:rPr>
              <a:t>3. </a:t>
            </a:r>
            <a:r>
              <a:rPr lang="en-US" altLang="ko-KR" sz="2800" b="1" dirty="0" err="1">
                <a:solidFill>
                  <a:srgbClr val="7030A0"/>
                </a:solidFill>
                <a:latin typeface="Times New Roman" panose="02020603050405020304" pitchFamily="18" charset="0"/>
                <a:cs typeface="Times New Roman" panose="02020603050405020304" pitchFamily="18" charset="0"/>
              </a:rPr>
              <a:t>Kết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quả</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đạt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được</a:t>
            </a:r>
            <a:r>
              <a:rPr lang="en-US" altLang="ko-KR" sz="2800" b="1" dirty="0">
                <a:solidFill>
                  <a:srgbClr val="7030A0"/>
                </a:solidFill>
                <a:latin typeface="Times New Roman" panose="02020603050405020304" pitchFamily="18" charset="0"/>
                <a:cs typeface="Times New Roman" panose="02020603050405020304" pitchFamily="18" charset="0"/>
              </a:rPr>
              <a:t> </a:t>
            </a:r>
          </a:p>
        </p:txBody>
      </p:sp>
      <p:pic>
        <p:nvPicPr>
          <p:cNvPr id="8" name="Picture 7">
            <a:extLst>
              <a:ext uri="{FF2B5EF4-FFF2-40B4-BE49-F238E27FC236}">
                <a16:creationId xmlns:a16="http://schemas.microsoft.com/office/drawing/2014/main" id="{41992E0D-D11A-44FA-8CA3-0A5BC1454AE5}"/>
              </a:ext>
            </a:extLst>
          </p:cNvPr>
          <p:cNvPicPr>
            <a:picLocks noChangeAspect="1"/>
          </p:cNvPicPr>
          <p:nvPr/>
        </p:nvPicPr>
        <p:blipFill>
          <a:blip r:embed="rId2"/>
          <a:stretch>
            <a:fillRect/>
          </a:stretch>
        </p:blipFill>
        <p:spPr>
          <a:xfrm>
            <a:off x="2113838" y="1371600"/>
            <a:ext cx="8355380" cy="5431126"/>
          </a:xfrm>
          <a:prstGeom prst="rect">
            <a:avLst/>
          </a:prstGeom>
        </p:spPr>
      </p:pic>
    </p:spTree>
    <p:extLst>
      <p:ext uri="{BB962C8B-B14F-4D97-AF65-F5344CB8AC3E}">
        <p14:creationId xmlns:p14="http://schemas.microsoft.com/office/powerpoint/2010/main" val="8953766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7D17B68-1988-401C-BC0B-C4FBD09F9457}"/>
              </a:ext>
            </a:extLst>
          </p:cNvPr>
          <p:cNvPicPr>
            <a:picLocks noChangeAspect="1"/>
          </p:cNvPicPr>
          <p:nvPr/>
        </p:nvPicPr>
        <p:blipFill>
          <a:blip r:embed="rId2"/>
          <a:stretch>
            <a:fillRect/>
          </a:stretch>
        </p:blipFill>
        <p:spPr>
          <a:xfrm>
            <a:off x="1570797" y="1978921"/>
            <a:ext cx="9315450" cy="3933825"/>
          </a:xfrm>
          <a:prstGeom prst="rect">
            <a:avLst/>
          </a:prstGeom>
        </p:spPr>
      </p:pic>
      <p:sp>
        <p:nvSpPr>
          <p:cNvPr id="5" name="TextBox 4">
            <a:extLst>
              <a:ext uri="{FF2B5EF4-FFF2-40B4-BE49-F238E27FC236}">
                <a16:creationId xmlns:a16="http://schemas.microsoft.com/office/drawing/2014/main" id="{2AB3AFEC-0011-4420-A3F5-2DA7D560B84B}"/>
              </a:ext>
            </a:extLst>
          </p:cNvPr>
          <p:cNvSpPr txBox="1"/>
          <p:nvPr/>
        </p:nvSpPr>
        <p:spPr>
          <a:xfrm>
            <a:off x="874644" y="760588"/>
            <a:ext cx="6096000" cy="461665"/>
          </a:xfrm>
          <a:prstGeom prst="rect">
            <a:avLst/>
          </a:prstGeom>
          <a:noFill/>
        </p:spPr>
        <p:txBody>
          <a:bodyPr wrap="square">
            <a:spAutoFit/>
          </a:bodyPr>
          <a:lstStyle/>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Giao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số</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lượng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endParaRPr lang="en-US"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59FB4809-B0B2-4F5D-A08D-C63309CDFBE9}"/>
              </a:ext>
            </a:extLst>
          </p:cNvPr>
          <p:cNvSpPr txBox="1"/>
          <p:nvPr/>
        </p:nvSpPr>
        <p:spPr>
          <a:xfrm>
            <a:off x="874644" y="0"/>
            <a:ext cx="8225459" cy="661207"/>
          </a:xfrm>
          <a:prstGeom prst="rect">
            <a:avLst/>
          </a:prstGeom>
          <a:noFill/>
        </p:spPr>
        <p:txBody>
          <a:bodyPr wrap="square" rtlCol="0">
            <a:spAutoFit/>
          </a:bodyPr>
          <a:lstStyle/>
          <a:p>
            <a:pPr>
              <a:lnSpc>
                <a:spcPct val="150000"/>
              </a:lnSpc>
              <a:defRPr/>
            </a:pPr>
            <a:r>
              <a:rPr lang="en-US" altLang="ko-KR" sz="2800" b="1" dirty="0">
                <a:solidFill>
                  <a:srgbClr val="7030A0"/>
                </a:solidFill>
                <a:latin typeface="Times New Roman" panose="02020603050405020304" pitchFamily="18" charset="0"/>
                <a:cs typeface="Times New Roman" panose="02020603050405020304" pitchFamily="18" charset="0"/>
              </a:rPr>
              <a:t>3. </a:t>
            </a:r>
            <a:r>
              <a:rPr lang="en-US" altLang="ko-KR" sz="2800" b="1" dirty="0" err="1">
                <a:solidFill>
                  <a:srgbClr val="7030A0"/>
                </a:solidFill>
                <a:latin typeface="Times New Roman" panose="02020603050405020304" pitchFamily="18" charset="0"/>
                <a:cs typeface="Times New Roman" panose="02020603050405020304" pitchFamily="18" charset="0"/>
              </a:rPr>
              <a:t>Kết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quả</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đạt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được</a:t>
            </a:r>
            <a:r>
              <a:rPr lang="en-US" altLang="ko-KR" sz="2800" b="1" dirty="0">
                <a:solidFill>
                  <a:srgbClr val="7030A0"/>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028215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E:\图片\5a1fc9101f123.jpg5a1fc9101f123"/>
          <p:cNvPicPr>
            <a:picLocks noChangeAspect="1"/>
          </p:cNvPicPr>
          <p:nvPr/>
        </p:nvPicPr>
        <p:blipFill>
          <a:blip r:embed="rId3"/>
          <a:srcRect b="9632"/>
          <a:stretch>
            <a:fillRect/>
          </a:stretch>
        </p:blipFill>
        <p:spPr>
          <a:xfrm>
            <a:off x="-10795" y="-20320"/>
            <a:ext cx="12214225" cy="6898640"/>
          </a:xfrm>
          <a:prstGeom prst="rect">
            <a:avLst/>
          </a:prstGeom>
        </p:spPr>
      </p:pic>
      <p:sp>
        <p:nvSpPr>
          <p:cNvPr id="8" name="矩形 7"/>
          <p:cNvSpPr/>
          <p:nvPr/>
        </p:nvSpPr>
        <p:spPr>
          <a:xfrm>
            <a:off x="275590" y="290195"/>
            <a:ext cx="11641455" cy="627761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5197475" y="-1270"/>
            <a:ext cx="1796415" cy="1024255"/>
            <a:chOff x="5884" y="2245"/>
            <a:chExt cx="2525" cy="1440"/>
          </a:xfrm>
          <a:solidFill>
            <a:srgbClr val="E7D689">
              <a:alpha val="80000"/>
            </a:srgbClr>
          </a:solidFill>
        </p:grpSpPr>
        <p:sp>
          <p:nvSpPr>
            <p:cNvPr id="10" name="等腰三角形 9"/>
            <p:cNvSpPr/>
            <p:nvPr/>
          </p:nvSpPr>
          <p:spPr>
            <a:xfrm flipV="1">
              <a:off x="5884" y="2245"/>
              <a:ext cx="1672" cy="144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V="1">
              <a:off x="6737" y="2245"/>
              <a:ext cx="1672" cy="144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flipV="1">
            <a:off x="5197475" y="5834380"/>
            <a:ext cx="1796415" cy="1024255"/>
            <a:chOff x="5884" y="2245"/>
            <a:chExt cx="2525" cy="1440"/>
          </a:xfrm>
          <a:solidFill>
            <a:srgbClr val="E7D689">
              <a:alpha val="80000"/>
            </a:srgbClr>
          </a:solidFill>
        </p:grpSpPr>
        <p:sp>
          <p:nvSpPr>
            <p:cNvPr id="4" name="等腰三角形 3"/>
            <p:cNvSpPr/>
            <p:nvPr/>
          </p:nvSpPr>
          <p:spPr>
            <a:xfrm flipV="1">
              <a:off x="5884" y="2245"/>
              <a:ext cx="1672" cy="144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flipV="1">
              <a:off x="6737" y="2245"/>
              <a:ext cx="1672" cy="144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1816860" y="2376497"/>
            <a:ext cx="8927340" cy="2800767"/>
          </a:xfrm>
          <a:prstGeom prst="rect">
            <a:avLst/>
          </a:prstGeom>
          <a:noFill/>
        </p:spPr>
        <p:txBody>
          <a:bodyPr wrap="square" rtlCol="0">
            <a:spAutoFit/>
          </a:bodyPr>
          <a:lstStyle/>
          <a:p>
            <a:pPr algn="ctr" fontAlgn="auto">
              <a:lnSpc>
                <a:spcPct val="100000"/>
              </a:lnSpc>
            </a:pPr>
            <a:r>
              <a:rPr lang="en-US" altLang="zh-CN" sz="8800" dirty="0" err="1">
                <a:solidFill>
                  <a:srgbClr val="7030A0"/>
                </a:solidFill>
                <a:latin typeface="Times New Roman" panose="02020603050405020304" pitchFamily="18" charset="0"/>
                <a:ea typeface="华文细黑" panose="02010600040101010101" charset="-122"/>
                <a:cs typeface="Times New Roman" panose="02020603050405020304" pitchFamily="18" charset="0"/>
              </a:rPr>
              <a:t>Trân</a:t>
            </a:r>
            <a:r>
              <a:rPr lang="en-US" altLang="zh-CN" sz="8800" dirty="0">
                <a:solidFill>
                  <a:srgbClr val="7030A0"/>
                </a:solidFill>
                <a:latin typeface="Times New Roman" panose="02020603050405020304" pitchFamily="18" charset="0"/>
                <a:ea typeface="华文细黑" panose="02010600040101010101" charset="-122"/>
                <a:cs typeface="Times New Roman" panose="02020603050405020304" pitchFamily="18" charset="0"/>
              </a:rPr>
              <a:t> </a:t>
            </a:r>
            <a:r>
              <a:rPr lang="en-US" altLang="zh-CN" sz="8800" dirty="0" err="1">
                <a:solidFill>
                  <a:srgbClr val="7030A0"/>
                </a:solidFill>
                <a:latin typeface="Times New Roman" panose="02020603050405020304" pitchFamily="18" charset="0"/>
                <a:ea typeface="华文细黑" panose="02010600040101010101" charset="-122"/>
                <a:cs typeface="Times New Roman" panose="02020603050405020304" pitchFamily="18" charset="0"/>
              </a:rPr>
              <a:t>trọng</a:t>
            </a:r>
            <a:r>
              <a:rPr lang="en-US" altLang="zh-CN" sz="8800" dirty="0">
                <a:solidFill>
                  <a:srgbClr val="7030A0"/>
                </a:solidFill>
                <a:latin typeface="Times New Roman" panose="02020603050405020304" pitchFamily="18" charset="0"/>
                <a:ea typeface="华文细黑" panose="02010600040101010101" charset="-122"/>
                <a:cs typeface="Times New Roman" panose="02020603050405020304" pitchFamily="18" charset="0"/>
              </a:rPr>
              <a:t> </a:t>
            </a:r>
            <a:r>
              <a:rPr lang="en-US" altLang="zh-CN" sz="8800" dirty="0" err="1">
                <a:solidFill>
                  <a:srgbClr val="7030A0"/>
                </a:solidFill>
                <a:latin typeface="Times New Roman" panose="02020603050405020304" pitchFamily="18" charset="0"/>
                <a:ea typeface="华文细黑" panose="02010600040101010101" charset="-122"/>
                <a:cs typeface="Times New Roman" panose="02020603050405020304" pitchFamily="18" charset="0"/>
              </a:rPr>
              <a:t>cảm</a:t>
            </a:r>
            <a:r>
              <a:rPr lang="en-US" altLang="zh-CN" sz="8800" dirty="0">
                <a:solidFill>
                  <a:srgbClr val="7030A0"/>
                </a:solidFill>
                <a:latin typeface="Times New Roman" panose="02020603050405020304" pitchFamily="18" charset="0"/>
                <a:ea typeface="华文细黑" panose="02010600040101010101" charset="-122"/>
                <a:cs typeface="Times New Roman" panose="02020603050405020304" pitchFamily="18" charset="0"/>
              </a:rPr>
              <a:t> </a:t>
            </a:r>
            <a:r>
              <a:rPr lang="en-US" altLang="zh-CN" sz="8800" dirty="0" err="1">
                <a:solidFill>
                  <a:srgbClr val="7030A0"/>
                </a:solidFill>
                <a:latin typeface="Times New Roman" panose="02020603050405020304" pitchFamily="18" charset="0"/>
                <a:ea typeface="华文细黑" panose="02010600040101010101" charset="-122"/>
                <a:cs typeface="Times New Roman" panose="02020603050405020304" pitchFamily="18" charset="0"/>
              </a:rPr>
              <a:t>ơn</a:t>
            </a:r>
            <a:endParaRPr lang="en-US" altLang="zh-CN" sz="8800" dirty="0">
              <a:solidFill>
                <a:srgbClr val="7030A0"/>
              </a:solidFill>
              <a:latin typeface="Times New Roman" panose="02020603050405020304" pitchFamily="18" charset="0"/>
              <a:ea typeface="华文细黑" panose="02010600040101010101" charset="-122"/>
              <a:cs typeface="Times New Roman" panose="02020603050405020304" pitchFamily="18" charset="0"/>
            </a:endParaRPr>
          </a:p>
          <a:p>
            <a:pPr algn="ctr" fontAlgn="auto">
              <a:lnSpc>
                <a:spcPct val="100000"/>
              </a:lnSpc>
            </a:pPr>
            <a:r>
              <a:rPr lang="en-US" altLang="zh-CN" sz="8800" dirty="0" err="1">
                <a:solidFill>
                  <a:srgbClr val="7030A0"/>
                </a:solidFill>
                <a:latin typeface="Times New Roman" panose="02020603050405020304" pitchFamily="18" charset="0"/>
                <a:ea typeface="华文细黑" panose="02010600040101010101" charset="-122"/>
                <a:cs typeface="Times New Roman" panose="02020603050405020304" pitchFamily="18" charset="0"/>
              </a:rPr>
              <a:t>Thầy</a:t>
            </a:r>
            <a:r>
              <a:rPr lang="en-US" altLang="zh-CN" sz="8800" dirty="0">
                <a:solidFill>
                  <a:srgbClr val="7030A0"/>
                </a:solidFill>
                <a:latin typeface="Times New Roman" panose="02020603050405020304" pitchFamily="18" charset="0"/>
                <a:ea typeface="华文细黑" panose="02010600040101010101" charset="-122"/>
                <a:cs typeface="Times New Roman" panose="02020603050405020304" pitchFamily="18" charset="0"/>
              </a:rPr>
              <a:t> </a:t>
            </a:r>
            <a:r>
              <a:rPr lang="en-US" altLang="zh-CN" sz="8800" dirty="0" err="1">
                <a:solidFill>
                  <a:srgbClr val="7030A0"/>
                </a:solidFill>
                <a:latin typeface="Times New Roman" panose="02020603050405020304" pitchFamily="18" charset="0"/>
                <a:ea typeface="华文细黑" panose="02010600040101010101" charset="-122"/>
                <a:cs typeface="Times New Roman" panose="02020603050405020304" pitchFamily="18" charset="0"/>
              </a:rPr>
              <a:t>cô</a:t>
            </a:r>
            <a:r>
              <a:rPr lang="en-US" altLang="zh-CN" sz="8800" dirty="0">
                <a:solidFill>
                  <a:srgbClr val="7030A0"/>
                </a:solidFill>
                <a:latin typeface="Times New Roman" panose="02020603050405020304" pitchFamily="18" charset="0"/>
                <a:ea typeface="华文细黑" panose="02010600040101010101" charset="-122"/>
                <a:cs typeface="Times New Roman" panose="02020603050405020304" pitchFamily="18" charset="0"/>
              </a:rPr>
              <a:t> </a:t>
            </a:r>
          </a:p>
        </p:txBody>
      </p:sp>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par>
                          <p:cTn id="8" fill="hold">
                            <p:stCondLst>
                              <p:cond delay="500"/>
                            </p:stCondLst>
                            <p:childTnLst>
                              <p:par>
                                <p:cTn id="9" presetID="6"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circle(in)">
                                      <p:cBhvr>
                                        <p:cTn id="11" dur="500"/>
                                        <p:tgtEl>
                                          <p:spTgt spid="8"/>
                                        </p:tgtEl>
                                      </p:cBhvr>
                                    </p:animEffect>
                                  </p:childTnLst>
                                </p:cTn>
                              </p:par>
                            </p:childTnLst>
                          </p:cTn>
                        </p:par>
                        <p:par>
                          <p:cTn id="12" fill="hold">
                            <p:stCondLst>
                              <p:cond delay="1000"/>
                            </p:stCondLst>
                            <p:childTnLst>
                              <p:par>
                                <p:cTn id="13" presetID="2" presetClass="entr" presetSubtype="1"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 presetClass="entr" presetSubtype="4"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500" fill="hold"/>
                                        <p:tgtEl>
                                          <p:spTgt spid="3"/>
                                        </p:tgtEl>
                                        <p:attrNameLst>
                                          <p:attrName>ppt_x</p:attrName>
                                        </p:attrNameLst>
                                      </p:cBhvr>
                                      <p:tavLst>
                                        <p:tav tm="0">
                                          <p:val>
                                            <p:strVal val="#ppt_x"/>
                                          </p:val>
                                        </p:tav>
                                        <p:tav tm="100000">
                                          <p:val>
                                            <p:strVal val="#ppt_x"/>
                                          </p:val>
                                        </p:tav>
                                      </p:tavLst>
                                    </p:anim>
                                    <p:anim calcmode="lin" valueType="num">
                                      <p:cBhvr additive="base">
                                        <p:cTn id="21" dur="500" fill="hold"/>
                                        <p:tgtEl>
                                          <p:spTgt spid="3"/>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29" presetClass="entr" presetSubtype="0" fill="hold" grpId="4" nodeType="afterEffect">
                                  <p:stCondLst>
                                    <p:cond delay="0"/>
                                  </p:stCondLst>
                                  <p:iterate type="lt">
                                    <p:tmPct val="0"/>
                                  </p:iterate>
                                  <p:childTnLst>
                                    <p:set>
                                      <p:cBhvr>
                                        <p:cTn id="24" dur="1" fill="hold">
                                          <p:stCondLst>
                                            <p:cond delay="0"/>
                                          </p:stCondLst>
                                        </p:cTn>
                                        <p:tgtEl>
                                          <p:spTgt spid="14"/>
                                        </p:tgtEl>
                                        <p:attrNameLst>
                                          <p:attrName>style.visibility</p:attrName>
                                        </p:attrNameLst>
                                      </p:cBhvr>
                                      <p:to>
                                        <p:strVal val="visible"/>
                                      </p:to>
                                    </p:set>
                                    <p:anim calcmode="lin" valueType="num">
                                      <p:cBhvr>
                                        <p:cTn id="25" dur="500" fill="hold"/>
                                        <p:tgtEl>
                                          <p:spTgt spid="14"/>
                                        </p:tgtEl>
                                        <p:attrNameLst>
                                          <p:attrName>ppt_x</p:attrName>
                                        </p:attrNameLst>
                                      </p:cBhvr>
                                      <p:tavLst>
                                        <p:tav tm="0">
                                          <p:val>
                                            <p:strVal val="#ppt_x-.2"/>
                                          </p:val>
                                        </p:tav>
                                        <p:tav tm="100000">
                                          <p:val>
                                            <p:strVal val="#ppt_x"/>
                                          </p:val>
                                        </p:tav>
                                      </p:tavLst>
                                    </p:anim>
                                    <p:anim calcmode="lin" valueType="num">
                                      <p:cBhvr>
                                        <p:cTn id="26" dur="500" fill="hold"/>
                                        <p:tgtEl>
                                          <p:spTgt spid="14"/>
                                        </p:tgtEl>
                                        <p:attrNameLst>
                                          <p:attrName>ppt_y</p:attrName>
                                        </p:attrNameLst>
                                      </p:cBhvr>
                                      <p:tavLst>
                                        <p:tav tm="0">
                                          <p:val>
                                            <p:strVal val="#ppt_y"/>
                                          </p:val>
                                        </p:tav>
                                        <p:tav tm="100000">
                                          <p:val>
                                            <p:strVal val="#ppt_y"/>
                                          </p:val>
                                        </p:tav>
                                      </p:tavLst>
                                    </p:anim>
                                    <p:animEffect transition="in" filter="wipe(right)" prLst="gradientSize: 0.1">
                                      <p:cBhvr>
                                        <p:cTn id="2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4" grpId="0"/>
      <p:bldP spid="14" grpId="2"/>
      <p:bldP spid="14" grpId="4"/>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473575" y="725805"/>
            <a:ext cx="3244850" cy="830997"/>
          </a:xfrm>
          <a:prstGeom prst="rect">
            <a:avLst/>
          </a:prstGeom>
          <a:noFill/>
        </p:spPr>
        <p:txBody>
          <a:bodyPr wrap="square" rtlCol="0">
            <a:spAutoFit/>
          </a:bodyPr>
          <a:lstStyle/>
          <a:p>
            <a:pPr algn="ctr"/>
            <a:r>
              <a:rPr lang="en-US" altLang="zh-CN" sz="4800" b="1" dirty="0">
                <a:solidFill>
                  <a:schemeClr val="bg1"/>
                </a:solidFill>
                <a:latin typeface="Poppins SemiBold" panose="02000000000000000000" charset="0"/>
              </a:rPr>
              <a:t>NỘI DUNG</a:t>
            </a:r>
          </a:p>
        </p:txBody>
      </p:sp>
      <p:sp>
        <p:nvSpPr>
          <p:cNvPr id="4" name="矩形 3"/>
          <p:cNvSpPr/>
          <p:nvPr/>
        </p:nvSpPr>
        <p:spPr>
          <a:xfrm>
            <a:off x="394335" y="400050"/>
            <a:ext cx="11403330" cy="60579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0000"/>
              </a:solidFill>
              <a:highlight>
                <a:srgbClr val="FFFF00"/>
              </a:highlight>
            </a:endParaRPr>
          </a:p>
        </p:txBody>
      </p:sp>
      <p:sp>
        <p:nvSpPr>
          <p:cNvPr id="2" name="TextBox 1">
            <a:extLst>
              <a:ext uri="{FF2B5EF4-FFF2-40B4-BE49-F238E27FC236}">
                <a16:creationId xmlns:a16="http://schemas.microsoft.com/office/drawing/2014/main" id="{F7D1DB37-B114-A54B-993A-E08452DE1998}"/>
              </a:ext>
            </a:extLst>
          </p:cNvPr>
          <p:cNvSpPr txBox="1"/>
          <p:nvPr/>
        </p:nvSpPr>
        <p:spPr>
          <a:xfrm>
            <a:off x="1415142" y="1850571"/>
            <a:ext cx="8403771" cy="3970318"/>
          </a:xfrm>
          <a:prstGeom prst="rect">
            <a:avLst/>
          </a:prstGeom>
          <a:noFill/>
        </p:spPr>
        <p:txBody>
          <a:bodyPr wrap="square" rtlCol="0">
            <a:spAutoFit/>
          </a:bodyPr>
          <a:lstStyle/>
          <a:p>
            <a:pPr>
              <a:lnSpc>
                <a:spcPct val="150000"/>
              </a:lnSpc>
              <a:defRPr/>
            </a:pPr>
            <a:r>
              <a:rPr lang="en-US" altLang="ko-KR" sz="3600" b="1" dirty="0">
                <a:solidFill>
                  <a:srgbClr val="7030A0"/>
                </a:solidFill>
                <a:latin typeface="Times New Roman" panose="02020603050405020304" pitchFamily="18" charset="0"/>
                <a:cs typeface="Times New Roman" panose="02020603050405020304" pitchFamily="18" charset="0"/>
              </a:rPr>
              <a:t>1. </a:t>
            </a:r>
            <a:r>
              <a:rPr lang="en-US" altLang="ko-KR" sz="3600" b="1" dirty="0" err="1">
                <a:solidFill>
                  <a:srgbClr val="7030A0"/>
                </a:solidFill>
                <a:latin typeface="Times New Roman" panose="02020603050405020304" pitchFamily="18" charset="0"/>
                <a:cs typeface="Times New Roman" panose="02020603050405020304" pitchFamily="18" charset="0"/>
              </a:rPr>
              <a:t>Mục</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tiêu</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của</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đề</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tài</a:t>
            </a:r>
            <a:endParaRPr lang="en-US" altLang="ko-KR" sz="3600" b="1" dirty="0">
              <a:solidFill>
                <a:srgbClr val="7030A0"/>
              </a:solidFill>
              <a:latin typeface="Times New Roman" panose="02020603050405020304" pitchFamily="18" charset="0"/>
              <a:cs typeface="Times New Roman" panose="02020603050405020304" pitchFamily="18" charset="0"/>
            </a:endParaRPr>
          </a:p>
          <a:p>
            <a:pPr>
              <a:lnSpc>
                <a:spcPct val="150000"/>
              </a:lnSpc>
              <a:defRPr/>
            </a:pPr>
            <a:r>
              <a:rPr lang="en-US" altLang="ko-KR" sz="3600" b="1" dirty="0">
                <a:solidFill>
                  <a:srgbClr val="7030A0"/>
                </a:solidFill>
                <a:latin typeface="Times New Roman" panose="02020603050405020304" pitchFamily="18" charset="0"/>
                <a:cs typeface="Times New Roman" panose="02020603050405020304" pitchFamily="18" charset="0"/>
              </a:rPr>
              <a:t>2. </a:t>
            </a:r>
            <a:r>
              <a:rPr lang="en-US" altLang="ko-KR" sz="3600" b="1" dirty="0" err="1">
                <a:solidFill>
                  <a:srgbClr val="7030A0"/>
                </a:solidFill>
                <a:latin typeface="Times New Roman" panose="02020603050405020304" pitchFamily="18" charset="0"/>
                <a:cs typeface="Times New Roman" panose="02020603050405020304" pitchFamily="18" charset="0"/>
              </a:rPr>
              <a:t>Các</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công</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nghệ</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nền</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tảng</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sử</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dụng</a:t>
            </a:r>
            <a:endParaRPr lang="en-US" altLang="ko-KR" sz="3600" b="1" dirty="0">
              <a:solidFill>
                <a:srgbClr val="7030A0"/>
              </a:solidFill>
              <a:latin typeface="Times New Roman" panose="02020603050405020304" pitchFamily="18" charset="0"/>
              <a:cs typeface="Times New Roman" panose="02020603050405020304" pitchFamily="18" charset="0"/>
            </a:endParaRPr>
          </a:p>
          <a:p>
            <a:pPr>
              <a:lnSpc>
                <a:spcPct val="150000"/>
              </a:lnSpc>
              <a:defRPr/>
            </a:pPr>
            <a:r>
              <a:rPr lang="en-US" altLang="ko-KR" sz="3600" b="1" dirty="0">
                <a:solidFill>
                  <a:srgbClr val="7030A0"/>
                </a:solidFill>
                <a:latin typeface="Times New Roman" panose="02020603050405020304" pitchFamily="18" charset="0"/>
                <a:cs typeface="Times New Roman" panose="02020603050405020304" pitchFamily="18" charset="0"/>
              </a:rPr>
              <a:t>3. </a:t>
            </a:r>
            <a:r>
              <a:rPr lang="en-US" altLang="ko-KR" sz="3600" b="1" dirty="0" err="1">
                <a:solidFill>
                  <a:srgbClr val="7030A0"/>
                </a:solidFill>
                <a:latin typeface="Times New Roman" panose="02020603050405020304" pitchFamily="18" charset="0"/>
                <a:cs typeface="Times New Roman" panose="02020603050405020304" pitchFamily="18" charset="0"/>
              </a:rPr>
              <a:t>Chức</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năng</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của</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đề</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tài</a:t>
            </a:r>
            <a:endParaRPr lang="en-US" altLang="ko-KR" sz="3600" b="1" dirty="0">
              <a:solidFill>
                <a:srgbClr val="7030A0"/>
              </a:solidFill>
              <a:latin typeface="Times New Roman" panose="02020603050405020304" pitchFamily="18" charset="0"/>
              <a:cs typeface="Times New Roman" panose="02020603050405020304" pitchFamily="18" charset="0"/>
            </a:endParaRPr>
          </a:p>
          <a:p>
            <a:pPr>
              <a:lnSpc>
                <a:spcPct val="150000"/>
              </a:lnSpc>
              <a:defRPr/>
            </a:pPr>
            <a:r>
              <a:rPr lang="en-US" altLang="ko-KR" sz="3600" b="1" dirty="0">
                <a:solidFill>
                  <a:srgbClr val="7030A0"/>
                </a:solidFill>
                <a:latin typeface="Times New Roman" panose="02020603050405020304" pitchFamily="18" charset="0"/>
                <a:cs typeface="Times New Roman" panose="02020603050405020304" pitchFamily="18" charset="0"/>
              </a:rPr>
              <a:t>4. </a:t>
            </a:r>
            <a:r>
              <a:rPr lang="en-US" altLang="ko-KR" sz="3600" b="1" dirty="0" err="1">
                <a:solidFill>
                  <a:srgbClr val="7030A0"/>
                </a:solidFill>
                <a:latin typeface="Times New Roman" panose="02020603050405020304" pitchFamily="18" charset="0"/>
                <a:cs typeface="Times New Roman" panose="02020603050405020304" pitchFamily="18" charset="0"/>
              </a:rPr>
              <a:t>Kết</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quả</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đạt</a:t>
            </a:r>
            <a:r>
              <a:rPr lang="en-US" altLang="ko-KR" sz="3600" b="1" dirty="0">
                <a:solidFill>
                  <a:srgbClr val="7030A0"/>
                </a:solidFill>
                <a:latin typeface="Times New Roman" panose="02020603050405020304" pitchFamily="18" charset="0"/>
                <a:cs typeface="Times New Roman" panose="02020603050405020304" pitchFamily="18" charset="0"/>
              </a:rPr>
              <a:t> </a:t>
            </a:r>
            <a:r>
              <a:rPr lang="en-US" altLang="ko-KR" sz="3600" b="1" dirty="0" err="1">
                <a:solidFill>
                  <a:srgbClr val="7030A0"/>
                </a:solidFill>
                <a:latin typeface="Times New Roman" panose="02020603050405020304" pitchFamily="18" charset="0"/>
                <a:cs typeface="Times New Roman" panose="02020603050405020304" pitchFamily="18" charset="0"/>
              </a:rPr>
              <a:t>được</a:t>
            </a:r>
            <a:r>
              <a:rPr lang="en-US" altLang="ko-KR" sz="3600" b="1" dirty="0">
                <a:solidFill>
                  <a:srgbClr val="7030A0"/>
                </a:solidFill>
                <a:latin typeface="Times New Roman" panose="02020603050405020304" pitchFamily="18" charset="0"/>
                <a:cs typeface="Times New Roman" panose="02020603050405020304" pitchFamily="18" charset="0"/>
              </a:rPr>
              <a:t> </a:t>
            </a:r>
          </a:p>
          <a:p>
            <a:endParaRPr lang="en-VN" sz="3600" dirty="0">
              <a:solidFill>
                <a:srgbClr val="7030A0"/>
              </a:solidFill>
            </a:endParaRPr>
          </a:p>
        </p:txBody>
      </p:sp>
      <p:sp>
        <p:nvSpPr>
          <p:cNvPr id="7" name="TextBox 6">
            <a:extLst>
              <a:ext uri="{FF2B5EF4-FFF2-40B4-BE49-F238E27FC236}">
                <a16:creationId xmlns:a16="http://schemas.microsoft.com/office/drawing/2014/main" id="{AB88D20E-7211-45C1-B330-DEBB9B25D83C}"/>
              </a:ext>
            </a:extLst>
          </p:cNvPr>
          <p:cNvSpPr txBox="1"/>
          <p:nvPr/>
        </p:nvSpPr>
        <p:spPr>
          <a:xfrm>
            <a:off x="1216359" y="949034"/>
            <a:ext cx="8403771" cy="646331"/>
          </a:xfrm>
          <a:prstGeom prst="rect">
            <a:avLst/>
          </a:prstGeom>
          <a:noFill/>
        </p:spPr>
        <p:txBody>
          <a:bodyPr wrap="square" rtlCol="0">
            <a:spAutoFit/>
          </a:bodyPr>
          <a:lstStyle/>
          <a:p>
            <a:r>
              <a:rPr lang="en-US" sz="3600" b="1" dirty="0" err="1">
                <a:solidFill>
                  <a:srgbClr val="7030A0"/>
                </a:solidFill>
                <a:latin typeface="Times New Roman" panose="02020603050405020304" pitchFamily="18" charset="0"/>
                <a:cs typeface="Times New Roman" panose="02020603050405020304" pitchFamily="18" charset="0"/>
              </a:rPr>
              <a:t>Nội</a:t>
            </a:r>
            <a:r>
              <a:rPr lang="en-US" sz="3600" b="1" dirty="0">
                <a:solidFill>
                  <a:srgbClr val="7030A0"/>
                </a:solidFill>
                <a:latin typeface="Times New Roman" panose="02020603050405020304" pitchFamily="18" charset="0"/>
                <a:cs typeface="Times New Roman" panose="02020603050405020304" pitchFamily="18" charset="0"/>
              </a:rPr>
              <a:t> dung </a:t>
            </a:r>
            <a:r>
              <a:rPr lang="en-US" sz="3600" b="1" dirty="0" err="1">
                <a:solidFill>
                  <a:srgbClr val="7030A0"/>
                </a:solidFill>
                <a:latin typeface="Times New Roman" panose="02020603050405020304" pitchFamily="18" charset="0"/>
                <a:cs typeface="Times New Roman" panose="02020603050405020304" pitchFamily="18" charset="0"/>
              </a:rPr>
              <a:t>chính</a:t>
            </a:r>
            <a:endParaRPr lang="en-VN" sz="3600" b="1" dirty="0">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par>
                          <p:cTn id="8" fill="hold">
                            <p:stCondLst>
                              <p:cond delay="500"/>
                            </p:stCondLst>
                            <p:childTnLst>
                              <p:par>
                                <p:cTn id="9" presetID="2" presetClass="entr" presetSubtype="2" fill="hold" grpId="1"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51520" y="329218"/>
            <a:ext cx="179512" cy="432048"/>
          </a:xfrm>
          <a:prstGeom prst="rect">
            <a:avLst/>
          </a:prstGeom>
          <a:solidFill>
            <a:srgbClr val="E7D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571319" y="283632"/>
            <a:ext cx="5221605" cy="5232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defRPr/>
            </a:pPr>
            <a:r>
              <a:rPr lang="en-US" altLang="ko-KR" sz="2800" b="1" dirty="0">
                <a:solidFill>
                  <a:srgbClr val="7030A0"/>
                </a:solidFill>
                <a:latin typeface="Times New Roman" panose="02020603050405020304" pitchFamily="18" charset="0"/>
                <a:cs typeface="Times New Roman" panose="02020603050405020304" pitchFamily="18" charset="0"/>
              </a:rPr>
              <a:t>1. </a:t>
            </a:r>
            <a:r>
              <a:rPr lang="en-US" altLang="ko-KR" sz="2800" b="1" dirty="0" err="1">
                <a:solidFill>
                  <a:srgbClr val="7030A0"/>
                </a:solidFill>
                <a:latin typeface="Times New Roman" panose="02020603050405020304" pitchFamily="18" charset="0"/>
                <a:cs typeface="Times New Roman" panose="02020603050405020304" pitchFamily="18" charset="0"/>
              </a:rPr>
              <a:t>Mục</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tiêu</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của</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đề</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tài</a:t>
            </a:r>
            <a:endParaRPr kumimoji="0" lang="zh-CN" altLang="en-US" sz="2800" b="1" i="0" u="none" strike="noStrike" kern="1200" cap="none" spc="0" normalizeH="0" baseline="0" noProof="0" dirty="0">
              <a:ln>
                <a:noFill/>
              </a:ln>
              <a:solidFill>
                <a:schemeClr val="tx1"/>
              </a:solidFill>
              <a:effectLst/>
              <a:uLnTx/>
              <a:uFillTx/>
              <a:latin typeface="Poppins SemiBold" panose="02000000000000000000" charset="0"/>
              <a:ea typeface="华文细黑" panose="02010600040101010101" charset="-122"/>
              <a:sym typeface="+mn-ea"/>
            </a:endParaRPr>
          </a:p>
        </p:txBody>
      </p:sp>
      <p:sp>
        <p:nvSpPr>
          <p:cNvPr id="12" name="Content Placeholder 2">
            <a:extLst>
              <a:ext uri="{FF2B5EF4-FFF2-40B4-BE49-F238E27FC236}">
                <a16:creationId xmlns:a16="http://schemas.microsoft.com/office/drawing/2014/main" id="{9C7F1B46-6E40-4F44-9A47-7605934ABA9E}"/>
              </a:ext>
            </a:extLst>
          </p:cNvPr>
          <p:cNvSpPr txBox="1">
            <a:spLocks/>
          </p:cNvSpPr>
          <p:nvPr/>
        </p:nvSpPr>
        <p:spPr>
          <a:xfrm>
            <a:off x="431032" y="1335652"/>
            <a:ext cx="10546322" cy="4733843"/>
          </a:xfrm>
          <a:prstGeom prst="rect">
            <a:avLst/>
          </a:prstGeom>
        </p:spPr>
        <p:txBody>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marL="457200" indent="-457200" algn="just" fontAlgn="auto">
              <a:buFont typeface="Wingdings" panose="05000000000000000000" pitchFamily="2" charset="2"/>
              <a:buChar char="v"/>
              <a:defRPr/>
            </a:pPr>
            <a:r>
              <a:rPr lang="vi-VN" sz="2800" dirty="0">
                <a:latin typeface="Times New Roman" panose="02020603050405020304" pitchFamily="18" charset="0"/>
                <a:ea typeface="Roboto" panose="02000000000000000000" pitchFamily="2" charset="0"/>
                <a:cs typeface="Times New Roman" panose="02020603050405020304" pitchFamily="18" charset="0"/>
              </a:rPr>
              <a:t>Mục đích chủ yếu của đề tài là Xây dựng một website thương mại điện tử nhằm phục vụ tối ưu cho khách hàng. Đảm bảo các tính năng gần gũi với khách hàng và dễ dàng sử dụng với mọi lứa tuổi. </a:t>
            </a:r>
            <a:endParaRPr lang="en-US" sz="2800" dirty="0">
              <a:latin typeface="Times New Roman" panose="02020603050405020304" pitchFamily="18" charset="0"/>
              <a:ea typeface="Roboto" panose="02000000000000000000" pitchFamily="2" charset="0"/>
              <a:cs typeface="Times New Roman" panose="02020603050405020304" pitchFamily="18" charset="0"/>
            </a:endParaRPr>
          </a:p>
          <a:p>
            <a:pPr marL="457200" indent="-457200" algn="just" fontAlgn="auto">
              <a:buFont typeface="Wingdings" panose="05000000000000000000" pitchFamily="2" charset="2"/>
              <a:buChar char="v"/>
              <a:defRPr/>
            </a:pPr>
            <a:r>
              <a:rPr lang="vi-VN" sz="2800" dirty="0">
                <a:latin typeface="Times New Roman" panose="02020603050405020304" pitchFamily="18" charset="0"/>
                <a:ea typeface="Roboto" panose="02000000000000000000" pitchFamily="2" charset="0"/>
                <a:cs typeface="Times New Roman" panose="02020603050405020304" pitchFamily="18" charset="0"/>
              </a:rPr>
              <a:t>Website có thể giúp khách hàng mua sản phẩm một cách dễ dàng hơn, giao diện thân thiện với người dùng, dễ hiểu giúp khách hàng dễ chịu và thoải mái hơn khi sử dụng website</a:t>
            </a:r>
          </a:p>
          <a:p>
            <a:pPr marL="457200" indent="-457200" algn="just" fontAlgn="auto">
              <a:buFont typeface="Wingdings" panose="05000000000000000000" pitchFamily="2" charset="2"/>
              <a:buChar char="v"/>
              <a:defRPr/>
            </a:pPr>
            <a:r>
              <a:rPr lang="vi-VN" sz="2800" dirty="0">
                <a:latin typeface="Times New Roman" panose="02020603050405020304" pitchFamily="18" charset="0"/>
                <a:ea typeface="Roboto" panose="02000000000000000000" pitchFamily="2" charset="0"/>
                <a:cs typeface="Times New Roman" panose="02020603050405020304" pitchFamily="18" charset="0"/>
              </a:rPr>
              <a:t>Đồng thời người quản lý trang web cũng sẽ dễ dàng quản lý các chức năng của trang khách hàng thông qua trang dành riêng cho người quản lý.</a:t>
            </a: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51520" y="329218"/>
            <a:ext cx="179512" cy="432048"/>
          </a:xfrm>
          <a:prstGeom prst="rect">
            <a:avLst/>
          </a:prstGeom>
          <a:solidFill>
            <a:srgbClr val="E7D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571319" y="283632"/>
            <a:ext cx="6264910" cy="5232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defRPr/>
            </a:pPr>
            <a:r>
              <a:rPr lang="en-US" altLang="ko-KR" sz="2800" b="1" dirty="0">
                <a:solidFill>
                  <a:srgbClr val="7030A0"/>
                </a:solidFill>
                <a:latin typeface="Times New Roman" panose="02020603050405020304" pitchFamily="18" charset="0"/>
                <a:cs typeface="Times New Roman" panose="02020603050405020304" pitchFamily="18" charset="0"/>
              </a:rPr>
              <a:t>2. </a:t>
            </a:r>
            <a:r>
              <a:rPr lang="en-US" altLang="ko-KR" sz="2800" b="1" dirty="0" err="1">
                <a:solidFill>
                  <a:srgbClr val="7030A0"/>
                </a:solidFill>
                <a:latin typeface="Times New Roman" panose="02020603050405020304" pitchFamily="18" charset="0"/>
                <a:cs typeface="Times New Roman" panose="02020603050405020304" pitchFamily="18" charset="0"/>
              </a:rPr>
              <a:t>Các</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công</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nghệ</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nền</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tảng</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sử</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dụng</a:t>
            </a:r>
            <a:endParaRPr kumimoji="0" lang="zh-CN" altLang="en-US" sz="2800" b="1" i="0" u="none" strike="noStrike" kern="1200" cap="none" spc="0" normalizeH="0" baseline="0" noProof="0" dirty="0">
              <a:ln>
                <a:noFill/>
              </a:ln>
              <a:solidFill>
                <a:schemeClr val="tx1"/>
              </a:solidFill>
              <a:effectLst/>
              <a:uLnTx/>
              <a:uFillTx/>
              <a:latin typeface="Poppins SemiBold" panose="02000000000000000000" charset="0"/>
              <a:ea typeface="华文细黑" panose="02010600040101010101" charset="-122"/>
              <a:sym typeface="+mn-ea"/>
            </a:endParaRPr>
          </a:p>
        </p:txBody>
      </p:sp>
      <p:sp>
        <p:nvSpPr>
          <p:cNvPr id="15" name="TextBox 14">
            <a:extLst>
              <a:ext uri="{FF2B5EF4-FFF2-40B4-BE49-F238E27FC236}">
                <a16:creationId xmlns:a16="http://schemas.microsoft.com/office/drawing/2014/main" id="{0228E2CD-F43F-42C9-BE6B-D55BAEDE3586}"/>
              </a:ext>
            </a:extLst>
          </p:cNvPr>
          <p:cNvSpPr txBox="1"/>
          <p:nvPr/>
        </p:nvSpPr>
        <p:spPr>
          <a:xfrm>
            <a:off x="7270293" y="991509"/>
            <a:ext cx="6096000" cy="461665"/>
          </a:xfrm>
          <a:prstGeom prst="rect">
            <a:avLst/>
          </a:prstGeom>
          <a:noFill/>
        </p:spPr>
        <p:txBody>
          <a:bodyPr wrap="square">
            <a:spAutoFit/>
          </a:bodyPr>
          <a:lstStyle/>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PHP : Laravel Framework  </a:t>
            </a:r>
          </a:p>
        </p:txBody>
      </p:sp>
      <p:pic>
        <p:nvPicPr>
          <p:cNvPr id="16" name="Picture 15">
            <a:extLst>
              <a:ext uri="{FF2B5EF4-FFF2-40B4-BE49-F238E27FC236}">
                <a16:creationId xmlns:a16="http://schemas.microsoft.com/office/drawing/2014/main" id="{FE7A639E-9C9E-4B6C-B6DF-C46FD47AEE19}"/>
              </a:ext>
            </a:extLst>
          </p:cNvPr>
          <p:cNvPicPr>
            <a:picLocks noChangeAspect="1"/>
          </p:cNvPicPr>
          <p:nvPr/>
        </p:nvPicPr>
        <p:blipFill rotWithShape="1">
          <a:blip r:embed="rId3">
            <a:extLst>
              <a:ext uri="{28A0092B-C50C-407E-A947-70E740481C1C}">
                <a14:useLocalDpi xmlns:a14="http://schemas.microsoft.com/office/drawing/2010/main" val="0"/>
              </a:ext>
            </a:extLst>
          </a:blip>
          <a:srcRect t="4294" b="9488"/>
          <a:stretch>
            <a:fillRect/>
          </a:stretch>
        </p:blipFill>
        <p:spPr>
          <a:xfrm>
            <a:off x="7807006" y="1735750"/>
            <a:ext cx="2363536" cy="2037806"/>
          </a:xfrm>
          <a:prstGeom prst="rect">
            <a:avLst/>
          </a:prstGeom>
        </p:spPr>
      </p:pic>
      <p:sp>
        <p:nvSpPr>
          <p:cNvPr id="20" name="TextBox 19">
            <a:extLst>
              <a:ext uri="{FF2B5EF4-FFF2-40B4-BE49-F238E27FC236}">
                <a16:creationId xmlns:a16="http://schemas.microsoft.com/office/drawing/2014/main" id="{A8FF2A8B-25C5-4DFD-A68F-DC3E756F2040}"/>
              </a:ext>
            </a:extLst>
          </p:cNvPr>
          <p:cNvSpPr txBox="1"/>
          <p:nvPr/>
        </p:nvSpPr>
        <p:spPr>
          <a:xfrm>
            <a:off x="431032" y="990351"/>
            <a:ext cx="6698974" cy="1200329"/>
          </a:xfrm>
          <a:prstGeom prst="rect">
            <a:avLst/>
          </a:prstGeom>
          <a:noFill/>
        </p:spPr>
        <p:txBody>
          <a:bodyPr wrap="square">
            <a:spAutoFit/>
          </a:bodyPr>
          <a:lstStyle/>
          <a:p>
            <a:pPr marL="285750" indent="-285750">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Laravel ra </a:t>
            </a:r>
            <a:r>
              <a:rPr lang="en-US" sz="2400" dirty="0" err="1">
                <a:latin typeface="Times New Roman" panose="02020603050405020304" pitchFamily="18" charset="0"/>
                <a:cs typeface="Times New Roman" panose="02020603050405020304" pitchFamily="18" charset="0"/>
              </a:rPr>
              <a:t>đời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nhằm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mục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hỗ</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triển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ứng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dụng</a:t>
            </a:r>
            <a:r>
              <a:rPr lang="en-US" sz="2400" dirty="0">
                <a:latin typeface="Times New Roman" panose="02020603050405020304" pitchFamily="18" charset="0"/>
                <a:cs typeface="Times New Roman" panose="02020603050405020304" pitchFamily="18" charset="0"/>
              </a:rPr>
              <a:t> web, </a:t>
            </a:r>
            <a:r>
              <a:rPr lang="en-US" sz="2400" dirty="0" err="1">
                <a:latin typeface="Times New Roman" panose="02020603050405020304" pitchFamily="18" charset="0"/>
                <a:cs typeface="Times New Roman" panose="02020603050405020304" pitchFamily="18" charset="0"/>
              </a:rPr>
              <a:t>dựa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mô</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hình</a:t>
            </a:r>
            <a:r>
              <a:rPr lang="en-US" sz="2400" dirty="0">
                <a:latin typeface="Times New Roman" panose="02020603050405020304" pitchFamily="18" charset="0"/>
                <a:cs typeface="Times New Roman" panose="02020603050405020304" pitchFamily="18" charset="0"/>
              </a:rPr>
              <a:t> MVC (Model – View – Controller).  </a:t>
            </a:r>
          </a:p>
        </p:txBody>
      </p:sp>
      <p:sp>
        <p:nvSpPr>
          <p:cNvPr id="24" name="TextBox 23">
            <a:extLst>
              <a:ext uri="{FF2B5EF4-FFF2-40B4-BE49-F238E27FC236}">
                <a16:creationId xmlns:a16="http://schemas.microsoft.com/office/drawing/2014/main" id="{0618DF91-B0BF-4D6B-8122-EC68307F958A}"/>
              </a:ext>
            </a:extLst>
          </p:cNvPr>
          <p:cNvSpPr txBox="1"/>
          <p:nvPr/>
        </p:nvSpPr>
        <p:spPr>
          <a:xfrm>
            <a:off x="571319" y="2374180"/>
            <a:ext cx="6698974" cy="2308324"/>
          </a:xfrm>
          <a:prstGeom prst="rect">
            <a:avLst/>
          </a:prstGeom>
          <a:noFill/>
        </p:spPr>
        <p:txBody>
          <a:bodyPr wrap="square">
            <a:spAutoFit/>
          </a:bodyPr>
          <a:lstStyle/>
          <a:p>
            <a:r>
              <a:rPr lang="vi-VN" sz="2400" dirty="0">
                <a:latin typeface="+mj-lt"/>
              </a:rPr>
              <a:t>Ưu điểm của Laravel Framework: </a:t>
            </a:r>
          </a:p>
          <a:p>
            <a:r>
              <a:rPr lang="vi-VN" sz="2400" dirty="0">
                <a:latin typeface="+mj-lt"/>
              </a:rPr>
              <a:t>- Sử dụng dễ dàng</a:t>
            </a:r>
          </a:p>
          <a:p>
            <a:r>
              <a:rPr lang="vi-VN" sz="2400" dirty="0">
                <a:latin typeface="+mj-lt"/>
              </a:rPr>
              <a:t>- Xây dựng theo mô hình MVC</a:t>
            </a:r>
          </a:p>
          <a:p>
            <a:r>
              <a:rPr lang="vi-VN" sz="2400" dirty="0">
                <a:latin typeface="+mj-lt"/>
              </a:rPr>
              <a:t>- Các tính năng dựng sẵn</a:t>
            </a:r>
          </a:p>
          <a:p>
            <a:pPr marL="285750" indent="-285750">
              <a:buFontTx/>
              <a:buChar char="-"/>
            </a:pPr>
            <a:r>
              <a:rPr lang="vi-VN" sz="2400" dirty="0">
                <a:latin typeface="+mj-lt"/>
              </a:rPr>
              <a:t>Các tính nă</a:t>
            </a:r>
            <a:r>
              <a:rPr lang="en-US" sz="2400" dirty="0">
                <a:latin typeface="+mj-lt"/>
              </a:rPr>
              <a:t>ng </a:t>
            </a:r>
            <a:r>
              <a:rPr lang="vi-VN" sz="2400" dirty="0">
                <a:latin typeface="+mj-lt"/>
              </a:rPr>
              <a:t>Blade template</a:t>
            </a:r>
            <a:endParaRPr lang="en-US" sz="2400" dirty="0">
              <a:latin typeface="+mj-lt"/>
            </a:endParaRPr>
          </a:p>
          <a:p>
            <a:pPr marL="285750" indent="-285750">
              <a:buFontTx/>
              <a:buChar char="-"/>
            </a:pPr>
            <a:r>
              <a:rPr lang="vi-VN" sz="2400" dirty="0">
                <a:latin typeface="+mj-lt"/>
              </a:rPr>
              <a:t>Cộng đồng mạnh mẽ</a:t>
            </a:r>
            <a:endParaRPr lang="en-US" sz="2400" dirty="0">
              <a:latin typeface="+mj-lt"/>
            </a:endParaRPr>
          </a:p>
        </p:txBody>
      </p:sp>
      <p:sp>
        <p:nvSpPr>
          <p:cNvPr id="28" name="TextBox 27">
            <a:extLst>
              <a:ext uri="{FF2B5EF4-FFF2-40B4-BE49-F238E27FC236}">
                <a16:creationId xmlns:a16="http://schemas.microsoft.com/office/drawing/2014/main" id="{B3A194F5-51B4-4008-BB1D-3DE54E83E8F7}"/>
              </a:ext>
            </a:extLst>
          </p:cNvPr>
          <p:cNvSpPr txBox="1"/>
          <p:nvPr/>
        </p:nvSpPr>
        <p:spPr>
          <a:xfrm>
            <a:off x="7554075" y="4006860"/>
            <a:ext cx="3816290" cy="461665"/>
          </a:xfrm>
          <a:prstGeom prst="rect">
            <a:avLst/>
          </a:prstGeom>
          <a:noFill/>
        </p:spPr>
        <p:txBody>
          <a:bodyPr wrap="square">
            <a:spAutoFit/>
          </a:bodyPr>
          <a:lstStyle/>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MySQL :</a:t>
            </a:r>
          </a:p>
        </p:txBody>
      </p:sp>
      <p:pic>
        <p:nvPicPr>
          <p:cNvPr id="29" name="Picture 28">
            <a:extLst>
              <a:ext uri="{FF2B5EF4-FFF2-40B4-BE49-F238E27FC236}">
                <a16:creationId xmlns:a16="http://schemas.microsoft.com/office/drawing/2014/main" id="{38350147-AEA0-4BFA-AA31-56639C2B937D}"/>
              </a:ext>
            </a:extLst>
          </p:cNvPr>
          <p:cNvPicPr>
            <a:picLocks noChangeAspect="1"/>
          </p:cNvPicPr>
          <p:nvPr/>
        </p:nvPicPr>
        <p:blipFill>
          <a:blip r:embed="rId4"/>
          <a:stretch>
            <a:fillRect/>
          </a:stretch>
        </p:blipFill>
        <p:spPr>
          <a:xfrm>
            <a:off x="7807006" y="4588799"/>
            <a:ext cx="2362200" cy="1110343"/>
          </a:xfrm>
          <a:prstGeom prst="rect">
            <a:avLst/>
          </a:prstGeom>
        </p:spPr>
      </p:pic>
      <p:sp>
        <p:nvSpPr>
          <p:cNvPr id="33" name="TextBox 32">
            <a:extLst>
              <a:ext uri="{FF2B5EF4-FFF2-40B4-BE49-F238E27FC236}">
                <a16:creationId xmlns:a16="http://schemas.microsoft.com/office/drawing/2014/main" id="{C38CA83A-16EB-4D09-8302-2925AD5443C3}"/>
              </a:ext>
            </a:extLst>
          </p:cNvPr>
          <p:cNvSpPr txBox="1"/>
          <p:nvPr/>
        </p:nvSpPr>
        <p:spPr>
          <a:xfrm>
            <a:off x="571319" y="5057413"/>
            <a:ext cx="6698974" cy="1200329"/>
          </a:xfrm>
          <a:prstGeom prst="rect">
            <a:avLst/>
          </a:prstGeom>
          <a:noFill/>
        </p:spPr>
        <p:txBody>
          <a:bodyPr wrap="square">
            <a:spAutoFit/>
          </a:bodyPr>
          <a:lstStyle/>
          <a:p>
            <a:pPr marL="285750" indent="-285750">
              <a:buFont typeface="Wingdings" panose="05000000000000000000" pitchFamily="2" charset="2"/>
              <a:buChar char="§"/>
            </a:pPr>
            <a:r>
              <a:rPr lang="vi-VN" sz="2400" dirty="0">
                <a:latin typeface="Times New Roman" panose="02020603050405020304" pitchFamily="18" charset="0"/>
                <a:cs typeface="Times New Roman" panose="02020603050405020304" pitchFamily="18" charset="0"/>
              </a:rPr>
              <a:t>MySQL là một hệ thống quản trị cơ sở dữ liệu mã nguồn mở (gọi tắt là RDBMS) hoạt động theo mô hình client-server.</a:t>
            </a:r>
          </a:p>
        </p:txBody>
      </p:sp>
    </p:spTree>
    <p:extLst>
      <p:ext uri="{BB962C8B-B14F-4D97-AF65-F5344CB8AC3E}">
        <p14:creationId xmlns:p14="http://schemas.microsoft.com/office/powerpoint/2010/main" val="315488667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075DF3-4ACA-4E95-A1CC-5C9C59E504AC}"/>
              </a:ext>
            </a:extLst>
          </p:cNvPr>
          <p:cNvSpPr txBox="1"/>
          <p:nvPr/>
        </p:nvSpPr>
        <p:spPr>
          <a:xfrm>
            <a:off x="834887" y="24624"/>
            <a:ext cx="8225459" cy="661207"/>
          </a:xfrm>
          <a:prstGeom prst="rect">
            <a:avLst/>
          </a:prstGeom>
          <a:noFill/>
        </p:spPr>
        <p:txBody>
          <a:bodyPr wrap="square" rtlCol="0">
            <a:spAutoFit/>
          </a:bodyPr>
          <a:lstStyle/>
          <a:p>
            <a:pPr>
              <a:lnSpc>
                <a:spcPct val="150000"/>
              </a:lnSpc>
              <a:defRPr/>
            </a:pPr>
            <a:r>
              <a:rPr lang="en-US" altLang="ko-KR" sz="2800" b="1" dirty="0">
                <a:solidFill>
                  <a:srgbClr val="7030A0"/>
                </a:solidFill>
                <a:latin typeface="Times New Roman" panose="02020603050405020304" pitchFamily="18" charset="0"/>
                <a:cs typeface="Times New Roman" panose="02020603050405020304" pitchFamily="18" charset="0"/>
              </a:rPr>
              <a:t>3. </a:t>
            </a:r>
            <a:r>
              <a:rPr lang="en-US" altLang="ko-KR" sz="2800" b="1" dirty="0" err="1">
                <a:solidFill>
                  <a:srgbClr val="7030A0"/>
                </a:solidFill>
                <a:latin typeface="Times New Roman" panose="02020603050405020304" pitchFamily="18" charset="0"/>
                <a:cs typeface="Times New Roman" panose="02020603050405020304" pitchFamily="18" charset="0"/>
              </a:rPr>
              <a:t>Kết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quả</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đạt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được</a:t>
            </a:r>
            <a:r>
              <a:rPr lang="en-US" altLang="ko-KR" sz="2800" b="1" dirty="0">
                <a:solidFill>
                  <a:srgbClr val="7030A0"/>
                </a:solidFill>
                <a:latin typeface="Times New Roman" panose="02020603050405020304" pitchFamily="18" charset="0"/>
                <a:cs typeface="Times New Roman" panose="02020603050405020304" pitchFamily="18" charset="0"/>
              </a:rPr>
              <a:t> </a:t>
            </a:r>
          </a:p>
        </p:txBody>
      </p:sp>
      <p:sp>
        <p:nvSpPr>
          <p:cNvPr id="7" name="TextBox 6">
            <a:extLst>
              <a:ext uri="{FF2B5EF4-FFF2-40B4-BE49-F238E27FC236}">
                <a16:creationId xmlns:a16="http://schemas.microsoft.com/office/drawing/2014/main" id="{D37416E9-ACE1-4144-B028-D0AC4605AB24}"/>
              </a:ext>
            </a:extLst>
          </p:cNvPr>
          <p:cNvSpPr txBox="1"/>
          <p:nvPr/>
        </p:nvSpPr>
        <p:spPr>
          <a:xfrm>
            <a:off x="834887" y="814880"/>
            <a:ext cx="3339549" cy="461665"/>
          </a:xfrm>
          <a:prstGeom prst="rect">
            <a:avLst/>
          </a:prstGeom>
          <a:noFill/>
        </p:spPr>
        <p:txBody>
          <a:bodyPr wrap="square">
            <a:spAutoFit/>
          </a:bodyPr>
          <a:lstStyle/>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Giao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chủ</a:t>
            </a:r>
            <a:endParaRPr lang="en-US" sz="2400" dirty="0">
              <a:latin typeface="Times New Roman" panose="02020603050405020304" pitchFamily="18" charset="0"/>
              <a:cs typeface="Times New Roman" panose="02020603050405020304" pitchFamily="18" charset="0"/>
            </a:endParaRPr>
          </a:p>
        </p:txBody>
      </p:sp>
      <p:pic>
        <p:nvPicPr>
          <p:cNvPr id="8" name="Picture 7" descr="A picture containing text, different, various, items&#10;&#10;Description automatically generated">
            <a:extLst>
              <a:ext uri="{FF2B5EF4-FFF2-40B4-BE49-F238E27FC236}">
                <a16:creationId xmlns:a16="http://schemas.microsoft.com/office/drawing/2014/main" id="{6299B3A1-FE97-4B04-B3F2-B5EA4CA05618}"/>
              </a:ext>
            </a:extLst>
          </p:cNvPr>
          <p:cNvPicPr/>
          <p:nvPr/>
        </p:nvPicPr>
        <p:blipFill>
          <a:blip r:embed="rId2"/>
          <a:stretch>
            <a:fillRect/>
          </a:stretch>
        </p:blipFill>
        <p:spPr>
          <a:xfrm>
            <a:off x="3652934" y="1405594"/>
            <a:ext cx="4886132" cy="5122982"/>
          </a:xfrm>
          <a:prstGeom prst="rect">
            <a:avLst/>
          </a:prstGeom>
        </p:spPr>
      </p:pic>
    </p:spTree>
    <p:extLst>
      <p:ext uri="{BB962C8B-B14F-4D97-AF65-F5344CB8AC3E}">
        <p14:creationId xmlns:p14="http://schemas.microsoft.com/office/powerpoint/2010/main" val="34482558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7ACB43-6E97-4F69-A88A-A3868F58E6EC}"/>
              </a:ext>
            </a:extLst>
          </p:cNvPr>
          <p:cNvSpPr txBox="1"/>
          <p:nvPr/>
        </p:nvSpPr>
        <p:spPr>
          <a:xfrm>
            <a:off x="596125" y="164167"/>
            <a:ext cx="8225459" cy="661207"/>
          </a:xfrm>
          <a:prstGeom prst="rect">
            <a:avLst/>
          </a:prstGeom>
          <a:noFill/>
        </p:spPr>
        <p:txBody>
          <a:bodyPr wrap="square" rtlCol="0">
            <a:spAutoFit/>
          </a:bodyPr>
          <a:lstStyle/>
          <a:p>
            <a:pPr>
              <a:lnSpc>
                <a:spcPct val="150000"/>
              </a:lnSpc>
              <a:defRPr/>
            </a:pPr>
            <a:r>
              <a:rPr lang="en-US" altLang="ko-KR" sz="2800" b="1" dirty="0">
                <a:solidFill>
                  <a:srgbClr val="7030A0"/>
                </a:solidFill>
                <a:latin typeface="Times New Roman" panose="02020603050405020304" pitchFamily="18" charset="0"/>
                <a:cs typeface="Times New Roman" panose="02020603050405020304" pitchFamily="18" charset="0"/>
              </a:rPr>
              <a:t>3. </a:t>
            </a:r>
            <a:r>
              <a:rPr lang="en-US" altLang="ko-KR" sz="2800" b="1" dirty="0" err="1">
                <a:solidFill>
                  <a:srgbClr val="7030A0"/>
                </a:solidFill>
                <a:latin typeface="Times New Roman" panose="02020603050405020304" pitchFamily="18" charset="0"/>
                <a:cs typeface="Times New Roman" panose="02020603050405020304" pitchFamily="18" charset="0"/>
              </a:rPr>
              <a:t>Kết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quả</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đạt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được</a:t>
            </a:r>
            <a:r>
              <a:rPr lang="en-US" altLang="ko-KR" sz="2800" b="1" dirty="0">
                <a:solidFill>
                  <a:srgbClr val="7030A0"/>
                </a:solidFill>
                <a:latin typeface="Times New Roman" panose="02020603050405020304" pitchFamily="18" charset="0"/>
                <a:cs typeface="Times New Roman" panose="02020603050405020304" pitchFamily="18" charset="0"/>
              </a:rPr>
              <a:t> </a:t>
            </a:r>
          </a:p>
        </p:txBody>
      </p:sp>
      <p:sp>
        <p:nvSpPr>
          <p:cNvPr id="6" name="TextBox 5">
            <a:extLst>
              <a:ext uri="{FF2B5EF4-FFF2-40B4-BE49-F238E27FC236}">
                <a16:creationId xmlns:a16="http://schemas.microsoft.com/office/drawing/2014/main" id="{D067284B-DFC1-409C-98C6-F02A5D2D50AC}"/>
              </a:ext>
            </a:extLst>
          </p:cNvPr>
          <p:cNvSpPr txBox="1"/>
          <p:nvPr/>
        </p:nvSpPr>
        <p:spPr>
          <a:xfrm>
            <a:off x="702365" y="824660"/>
            <a:ext cx="6096000" cy="461665"/>
          </a:xfrm>
          <a:prstGeom prst="rect">
            <a:avLst/>
          </a:prstGeom>
          <a:noFill/>
        </p:spPr>
        <p:txBody>
          <a:bodyPr wrap="square">
            <a:spAutoFit/>
          </a:bodyPr>
          <a:lstStyle/>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Giao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giỏ</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endParaRPr lang="en-US" sz="2400" dirty="0">
              <a:latin typeface="Times New Roman" panose="02020603050405020304" pitchFamily="18" charset="0"/>
              <a:cs typeface="Times New Roman" panose="02020603050405020304" pitchFamily="18" charset="0"/>
            </a:endParaRPr>
          </a:p>
        </p:txBody>
      </p:sp>
      <p:pic>
        <p:nvPicPr>
          <p:cNvPr id="7" name="Picture 6" descr="Graphical user interface, website&#10;&#10;Description automatically generated">
            <a:extLst>
              <a:ext uri="{FF2B5EF4-FFF2-40B4-BE49-F238E27FC236}">
                <a16:creationId xmlns:a16="http://schemas.microsoft.com/office/drawing/2014/main" id="{8BD47525-E8C2-4CBB-A031-951865FF2CC8}"/>
              </a:ext>
            </a:extLst>
          </p:cNvPr>
          <p:cNvPicPr/>
          <p:nvPr/>
        </p:nvPicPr>
        <p:blipFill>
          <a:blip r:embed="rId2"/>
          <a:stretch>
            <a:fillRect/>
          </a:stretch>
        </p:blipFill>
        <p:spPr>
          <a:xfrm>
            <a:off x="3595672" y="1286325"/>
            <a:ext cx="5760361" cy="5407508"/>
          </a:xfrm>
          <a:prstGeom prst="rect">
            <a:avLst/>
          </a:prstGeom>
        </p:spPr>
      </p:pic>
    </p:spTree>
    <p:extLst>
      <p:ext uri="{BB962C8B-B14F-4D97-AF65-F5344CB8AC3E}">
        <p14:creationId xmlns:p14="http://schemas.microsoft.com/office/powerpoint/2010/main" val="16625597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2A1C1B-BD9C-45C1-84D4-532B111C9858}"/>
              </a:ext>
            </a:extLst>
          </p:cNvPr>
          <p:cNvSpPr txBox="1"/>
          <p:nvPr/>
        </p:nvSpPr>
        <p:spPr>
          <a:xfrm>
            <a:off x="967409" y="111849"/>
            <a:ext cx="8225459" cy="661207"/>
          </a:xfrm>
          <a:prstGeom prst="rect">
            <a:avLst/>
          </a:prstGeom>
          <a:noFill/>
        </p:spPr>
        <p:txBody>
          <a:bodyPr wrap="square" rtlCol="0">
            <a:spAutoFit/>
          </a:bodyPr>
          <a:lstStyle/>
          <a:p>
            <a:pPr>
              <a:lnSpc>
                <a:spcPct val="150000"/>
              </a:lnSpc>
              <a:defRPr/>
            </a:pPr>
            <a:r>
              <a:rPr lang="en-US" altLang="ko-KR" sz="2800" b="1" dirty="0">
                <a:solidFill>
                  <a:srgbClr val="7030A0"/>
                </a:solidFill>
                <a:latin typeface="Times New Roman" panose="02020603050405020304" pitchFamily="18" charset="0"/>
                <a:cs typeface="Times New Roman" panose="02020603050405020304" pitchFamily="18" charset="0"/>
              </a:rPr>
              <a:t>3. </a:t>
            </a:r>
            <a:r>
              <a:rPr lang="en-US" altLang="ko-KR" sz="2800" b="1" dirty="0" err="1">
                <a:solidFill>
                  <a:srgbClr val="7030A0"/>
                </a:solidFill>
                <a:latin typeface="Times New Roman" panose="02020603050405020304" pitchFamily="18" charset="0"/>
                <a:cs typeface="Times New Roman" panose="02020603050405020304" pitchFamily="18" charset="0"/>
              </a:rPr>
              <a:t>Kết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quả</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đạt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được</a:t>
            </a:r>
            <a:r>
              <a:rPr lang="en-US" altLang="ko-KR" sz="2800" b="1" dirty="0">
                <a:solidFill>
                  <a:srgbClr val="7030A0"/>
                </a:solidFill>
                <a:latin typeface="Times New Roman" panose="02020603050405020304" pitchFamily="18" charset="0"/>
                <a:cs typeface="Times New Roman" panose="02020603050405020304" pitchFamily="18" charset="0"/>
              </a:rPr>
              <a:t> </a:t>
            </a:r>
          </a:p>
        </p:txBody>
      </p:sp>
      <p:sp>
        <p:nvSpPr>
          <p:cNvPr id="6" name="TextBox 5">
            <a:extLst>
              <a:ext uri="{FF2B5EF4-FFF2-40B4-BE49-F238E27FC236}">
                <a16:creationId xmlns:a16="http://schemas.microsoft.com/office/drawing/2014/main" id="{9A6902A6-423B-428E-863C-02657305DC66}"/>
              </a:ext>
            </a:extLst>
          </p:cNvPr>
          <p:cNvSpPr txBox="1"/>
          <p:nvPr/>
        </p:nvSpPr>
        <p:spPr>
          <a:xfrm>
            <a:off x="967409" y="809430"/>
            <a:ext cx="6096000" cy="461665"/>
          </a:xfrm>
          <a:prstGeom prst="rect">
            <a:avLst/>
          </a:prstGeom>
          <a:noFill/>
        </p:spPr>
        <p:txBody>
          <a:bodyPr wrap="square">
            <a:spAutoFit/>
          </a:bodyPr>
          <a:lstStyle/>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Giao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trang</a:t>
            </a:r>
            <a:r>
              <a:rPr lang="en-US" sz="2400" dirty="0">
                <a:latin typeface="Times New Roman" panose="02020603050405020304" pitchFamily="18" charset="0"/>
                <a:cs typeface="Times New Roman" panose="02020603050405020304" pitchFamily="18" charset="0"/>
              </a:rPr>
              <a:t> chi </a:t>
            </a:r>
            <a:r>
              <a:rPr lang="en-US" sz="2400" dirty="0" err="1">
                <a:latin typeface="Times New Roman" panose="02020603050405020304" pitchFamily="18" charset="0"/>
                <a:cs typeface="Times New Roman" panose="02020603050405020304" pitchFamily="18" charset="0"/>
              </a:rPr>
              <a:t>tiết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phẩm</a:t>
            </a:r>
            <a:endParaRPr lang="en-US" sz="2400" dirty="0">
              <a:latin typeface="Times New Roman" panose="02020603050405020304" pitchFamily="18" charset="0"/>
              <a:cs typeface="Times New Roman" panose="02020603050405020304" pitchFamily="18" charset="0"/>
            </a:endParaRPr>
          </a:p>
        </p:txBody>
      </p:sp>
      <p:pic>
        <p:nvPicPr>
          <p:cNvPr id="7" name="Picture 6" descr="Graphical user interface, website&#10;&#10;Description automatically generated">
            <a:extLst>
              <a:ext uri="{FF2B5EF4-FFF2-40B4-BE49-F238E27FC236}">
                <a16:creationId xmlns:a16="http://schemas.microsoft.com/office/drawing/2014/main" id="{1EBF1893-D8AB-4177-9F61-36C7FD8974D7}"/>
              </a:ext>
            </a:extLst>
          </p:cNvPr>
          <p:cNvPicPr/>
          <p:nvPr/>
        </p:nvPicPr>
        <p:blipFill>
          <a:blip r:embed="rId2"/>
          <a:stretch>
            <a:fillRect/>
          </a:stretch>
        </p:blipFill>
        <p:spPr>
          <a:xfrm>
            <a:off x="4219230" y="1278580"/>
            <a:ext cx="4629081" cy="5467571"/>
          </a:xfrm>
          <a:prstGeom prst="rect">
            <a:avLst/>
          </a:prstGeom>
        </p:spPr>
      </p:pic>
    </p:spTree>
    <p:extLst>
      <p:ext uri="{BB962C8B-B14F-4D97-AF65-F5344CB8AC3E}">
        <p14:creationId xmlns:p14="http://schemas.microsoft.com/office/powerpoint/2010/main" val="132132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video game&#10;&#10;Description automatically generated with medium confidence">
            <a:extLst>
              <a:ext uri="{FF2B5EF4-FFF2-40B4-BE49-F238E27FC236}">
                <a16:creationId xmlns:a16="http://schemas.microsoft.com/office/drawing/2014/main" id="{42535C1D-6804-48DB-93AD-EBD05548B6DD}"/>
              </a:ext>
            </a:extLst>
          </p:cNvPr>
          <p:cNvPicPr/>
          <p:nvPr/>
        </p:nvPicPr>
        <p:blipFill>
          <a:blip r:embed="rId2"/>
          <a:stretch>
            <a:fillRect/>
          </a:stretch>
        </p:blipFill>
        <p:spPr>
          <a:xfrm>
            <a:off x="4178314" y="1245704"/>
            <a:ext cx="5562034" cy="5493026"/>
          </a:xfrm>
          <a:prstGeom prst="rect">
            <a:avLst/>
          </a:prstGeom>
        </p:spPr>
      </p:pic>
      <p:sp>
        <p:nvSpPr>
          <p:cNvPr id="4" name="TextBox 3">
            <a:extLst>
              <a:ext uri="{FF2B5EF4-FFF2-40B4-BE49-F238E27FC236}">
                <a16:creationId xmlns:a16="http://schemas.microsoft.com/office/drawing/2014/main" id="{BF3C24CC-919D-44EC-89E5-3D5DA6111E2E}"/>
              </a:ext>
            </a:extLst>
          </p:cNvPr>
          <p:cNvSpPr txBox="1"/>
          <p:nvPr/>
        </p:nvSpPr>
        <p:spPr>
          <a:xfrm>
            <a:off x="596125" y="825374"/>
            <a:ext cx="6096000" cy="461665"/>
          </a:xfrm>
          <a:prstGeom prst="rect">
            <a:avLst/>
          </a:prstGeom>
          <a:noFill/>
        </p:spPr>
        <p:txBody>
          <a:bodyPr wrap="square">
            <a:spAutoFit/>
          </a:bodyPr>
          <a:lstStyle/>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Giao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a:t>
            </a:r>
            <a:endParaRPr lang="en-US" sz="2400" dirty="0"/>
          </a:p>
        </p:txBody>
      </p:sp>
      <p:sp>
        <p:nvSpPr>
          <p:cNvPr id="5" name="TextBox 4">
            <a:extLst>
              <a:ext uri="{FF2B5EF4-FFF2-40B4-BE49-F238E27FC236}">
                <a16:creationId xmlns:a16="http://schemas.microsoft.com/office/drawing/2014/main" id="{2FA625EE-7537-4DCC-8D0D-3C76C591DEA1}"/>
              </a:ext>
            </a:extLst>
          </p:cNvPr>
          <p:cNvSpPr txBox="1"/>
          <p:nvPr/>
        </p:nvSpPr>
        <p:spPr>
          <a:xfrm>
            <a:off x="596125" y="164167"/>
            <a:ext cx="8225459" cy="661207"/>
          </a:xfrm>
          <a:prstGeom prst="rect">
            <a:avLst/>
          </a:prstGeom>
          <a:noFill/>
        </p:spPr>
        <p:txBody>
          <a:bodyPr wrap="square" rtlCol="0">
            <a:spAutoFit/>
          </a:bodyPr>
          <a:lstStyle/>
          <a:p>
            <a:pPr>
              <a:lnSpc>
                <a:spcPct val="150000"/>
              </a:lnSpc>
              <a:defRPr/>
            </a:pPr>
            <a:r>
              <a:rPr lang="en-US" altLang="ko-KR" sz="2800" b="1" dirty="0">
                <a:solidFill>
                  <a:srgbClr val="7030A0"/>
                </a:solidFill>
                <a:latin typeface="Times New Roman" panose="02020603050405020304" pitchFamily="18" charset="0"/>
                <a:cs typeface="Times New Roman" panose="02020603050405020304" pitchFamily="18" charset="0"/>
              </a:rPr>
              <a:t>3. </a:t>
            </a:r>
            <a:r>
              <a:rPr lang="en-US" altLang="ko-KR" sz="2800" b="1" dirty="0" err="1">
                <a:solidFill>
                  <a:srgbClr val="7030A0"/>
                </a:solidFill>
                <a:latin typeface="Times New Roman" panose="02020603050405020304" pitchFamily="18" charset="0"/>
                <a:cs typeface="Times New Roman" panose="02020603050405020304" pitchFamily="18" charset="0"/>
              </a:rPr>
              <a:t>Kết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quả</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đạt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được</a:t>
            </a:r>
            <a:r>
              <a:rPr lang="en-US" altLang="ko-KR" sz="2800" b="1" dirty="0">
                <a:solidFill>
                  <a:srgbClr val="7030A0"/>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7804777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5B0640-249F-439B-BD96-158BD0BD4C74}"/>
              </a:ext>
            </a:extLst>
          </p:cNvPr>
          <p:cNvPicPr>
            <a:picLocks noChangeAspect="1"/>
          </p:cNvPicPr>
          <p:nvPr/>
        </p:nvPicPr>
        <p:blipFill>
          <a:blip r:embed="rId2"/>
          <a:stretch>
            <a:fillRect/>
          </a:stretch>
        </p:blipFill>
        <p:spPr>
          <a:xfrm>
            <a:off x="622852" y="1135836"/>
            <a:ext cx="11569148" cy="5722164"/>
          </a:xfrm>
          <a:prstGeom prst="rect">
            <a:avLst/>
          </a:prstGeom>
        </p:spPr>
      </p:pic>
      <p:sp>
        <p:nvSpPr>
          <p:cNvPr id="4" name="TextBox 3">
            <a:extLst>
              <a:ext uri="{FF2B5EF4-FFF2-40B4-BE49-F238E27FC236}">
                <a16:creationId xmlns:a16="http://schemas.microsoft.com/office/drawing/2014/main" id="{65595BB8-79E0-44AA-BA8C-DBAB266000D1}"/>
              </a:ext>
            </a:extLst>
          </p:cNvPr>
          <p:cNvSpPr txBox="1"/>
          <p:nvPr/>
        </p:nvSpPr>
        <p:spPr>
          <a:xfrm>
            <a:off x="331082" y="84070"/>
            <a:ext cx="8225459" cy="661207"/>
          </a:xfrm>
          <a:prstGeom prst="rect">
            <a:avLst/>
          </a:prstGeom>
          <a:noFill/>
        </p:spPr>
        <p:txBody>
          <a:bodyPr wrap="square" rtlCol="0">
            <a:spAutoFit/>
          </a:bodyPr>
          <a:lstStyle/>
          <a:p>
            <a:pPr>
              <a:lnSpc>
                <a:spcPct val="150000"/>
              </a:lnSpc>
              <a:defRPr/>
            </a:pPr>
            <a:r>
              <a:rPr lang="en-US" altLang="ko-KR" sz="2800" b="1" dirty="0">
                <a:solidFill>
                  <a:srgbClr val="7030A0"/>
                </a:solidFill>
                <a:latin typeface="Times New Roman" panose="02020603050405020304" pitchFamily="18" charset="0"/>
                <a:cs typeface="Times New Roman" panose="02020603050405020304" pitchFamily="18" charset="0"/>
              </a:rPr>
              <a:t>3. </a:t>
            </a:r>
            <a:r>
              <a:rPr lang="en-US" altLang="ko-KR" sz="2800" b="1" dirty="0" err="1">
                <a:solidFill>
                  <a:srgbClr val="7030A0"/>
                </a:solidFill>
                <a:latin typeface="Times New Roman" panose="02020603050405020304" pitchFamily="18" charset="0"/>
                <a:cs typeface="Times New Roman" panose="02020603050405020304" pitchFamily="18" charset="0"/>
              </a:rPr>
              <a:t>Kết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quả</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đạt</a:t>
            </a:r>
            <a:r>
              <a:rPr lang="en-US" altLang="ko-KR" sz="2800" b="1" dirty="0">
                <a:solidFill>
                  <a:srgbClr val="7030A0"/>
                </a:solidFill>
                <a:latin typeface="Times New Roman" panose="02020603050405020304" pitchFamily="18" charset="0"/>
                <a:cs typeface="Times New Roman" panose="02020603050405020304" pitchFamily="18" charset="0"/>
              </a:rPr>
              <a:t> </a:t>
            </a:r>
            <a:r>
              <a:rPr lang="en-US" altLang="ko-KR" sz="2800" b="1" dirty="0" err="1">
                <a:solidFill>
                  <a:srgbClr val="7030A0"/>
                </a:solidFill>
                <a:latin typeface="Times New Roman" panose="02020603050405020304" pitchFamily="18" charset="0"/>
                <a:cs typeface="Times New Roman" panose="02020603050405020304" pitchFamily="18" charset="0"/>
              </a:rPr>
              <a:t>được</a:t>
            </a:r>
            <a:r>
              <a:rPr lang="en-US" altLang="ko-KR" sz="2800" b="1" dirty="0">
                <a:solidFill>
                  <a:srgbClr val="7030A0"/>
                </a:solidFill>
                <a:latin typeface="Times New Roman" panose="02020603050405020304" pitchFamily="18" charset="0"/>
                <a:cs typeface="Times New Roman" panose="02020603050405020304" pitchFamily="18" charset="0"/>
              </a:rPr>
              <a:t> </a:t>
            </a:r>
          </a:p>
        </p:txBody>
      </p:sp>
      <p:sp>
        <p:nvSpPr>
          <p:cNvPr id="5" name="TextBox 4">
            <a:extLst>
              <a:ext uri="{FF2B5EF4-FFF2-40B4-BE49-F238E27FC236}">
                <a16:creationId xmlns:a16="http://schemas.microsoft.com/office/drawing/2014/main" id="{280163EE-3C7A-4B0B-A6CB-FB08680CAFB6}"/>
              </a:ext>
            </a:extLst>
          </p:cNvPr>
          <p:cNvSpPr txBox="1"/>
          <p:nvPr/>
        </p:nvSpPr>
        <p:spPr>
          <a:xfrm>
            <a:off x="529864" y="674171"/>
            <a:ext cx="7514206" cy="461665"/>
          </a:xfrm>
          <a:prstGeom prst="rect">
            <a:avLst/>
          </a:prstGeom>
          <a:noFill/>
        </p:spPr>
        <p:txBody>
          <a:bodyPr wrap="square">
            <a:spAutoFit/>
          </a:bodyPr>
          <a:lstStyle/>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Giao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bằng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khoản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endParaRPr lang="en-US" sz="2400" dirty="0"/>
          </a:p>
        </p:txBody>
      </p:sp>
    </p:spTree>
    <p:extLst>
      <p:ext uri="{BB962C8B-B14F-4D97-AF65-F5344CB8AC3E}">
        <p14:creationId xmlns:p14="http://schemas.microsoft.com/office/powerpoint/2010/main" val="6997859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TotalTime>
  <Words>441</Words>
  <Application>Microsoft Office PowerPoint</Application>
  <PresentationFormat>Widescreen</PresentationFormat>
  <Paragraphs>53</Paragraphs>
  <Slides>13</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等线</vt:lpstr>
      <vt:lpstr>微软雅黑</vt:lpstr>
      <vt:lpstr>Arial</vt:lpstr>
      <vt:lpstr>Calibri</vt:lpstr>
      <vt:lpstr>Calibri Light</vt:lpstr>
      <vt:lpstr>Nixie One</vt:lpstr>
      <vt:lpstr>Poppins SemiBold</vt:lpstr>
      <vt:lpstr>Times New Roman</vt:lpstr>
      <vt:lpstr>Wingdings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dc:title>
  <dc:creator>Administrator</dc:creator>
  <cp:lastModifiedBy>danh do</cp:lastModifiedBy>
  <cp:revision>43</cp:revision>
  <dcterms:created xsi:type="dcterms:W3CDTF">2018-01-18T14:35:00Z</dcterms:created>
  <dcterms:modified xsi:type="dcterms:W3CDTF">2021-05-14T12:37:01Z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2052-10.1.0.7022</vt:lpwstr>
  </property>
</Properties>
</file>

<file path=docProps/thumbnail.jpeg>
</file>